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1130" r:id="rId3"/>
    <p:sldId id="257" r:id="rId4"/>
    <p:sldId id="263" r:id="rId5"/>
    <p:sldId id="1131" r:id="rId6"/>
    <p:sldId id="1132" r:id="rId7"/>
    <p:sldId id="264" r:id="rId8"/>
    <p:sldId id="265" r:id="rId9"/>
    <p:sldId id="1133" r:id="rId10"/>
    <p:sldId id="266" r:id="rId11"/>
    <p:sldId id="1135" r:id="rId12"/>
    <p:sldId id="1136" r:id="rId13"/>
    <p:sldId id="1148" r:id="rId14"/>
    <p:sldId id="1142" r:id="rId15"/>
    <p:sldId id="1143" r:id="rId16"/>
    <p:sldId id="1144" r:id="rId17"/>
    <p:sldId id="1145" r:id="rId18"/>
    <p:sldId id="1146" r:id="rId19"/>
    <p:sldId id="259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0">
          <p15:clr>
            <a:srgbClr val="A4A3A4"/>
          </p15:clr>
        </p15:guide>
        <p15:guide id="2" pos="38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D4"/>
    <a:srgbClr val="4364F7"/>
    <a:srgbClr val="404040"/>
    <a:srgbClr val="FFFFFF"/>
    <a:srgbClr val="384A9E"/>
    <a:srgbClr val="6FB1FC"/>
    <a:srgbClr val="F6AD3A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75" d="100"/>
          <a:sy n="75" d="100"/>
        </p:scale>
        <p:origin x="1848" y="936"/>
      </p:cViewPr>
      <p:guideLst>
        <p:guide orient="horz" pos="2230"/>
        <p:guide pos="384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2022/9/1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8230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78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724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454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329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630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914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68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905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004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90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453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39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19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187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435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104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971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289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837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66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 hidden="1"/>
          <p:cNvGrpSpPr/>
          <p:nvPr userDrawn="1"/>
        </p:nvGrpSpPr>
        <p:grpSpPr>
          <a:xfrm>
            <a:off x="581025" y="68580"/>
            <a:ext cx="11029950" cy="6431280"/>
            <a:chOff x="915" y="108"/>
            <a:chExt cx="17370" cy="10128"/>
          </a:xfrm>
        </p:grpSpPr>
        <p:sp>
          <p:nvSpPr>
            <p:cNvPr id="2" name="矩形 1"/>
            <p:cNvSpPr/>
            <p:nvPr userDrawn="1"/>
          </p:nvSpPr>
          <p:spPr>
            <a:xfrm>
              <a:off x="915" y="1300"/>
              <a:ext cx="17370" cy="8936"/>
            </a:xfrm>
            <a:prstGeom prst="rect">
              <a:avLst/>
            </a:pr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</a:endParaRPr>
            </a:p>
          </p:txBody>
        </p:sp>
        <p:sp>
          <p:nvSpPr>
            <p:cNvPr id="3" name="矩形 2"/>
            <p:cNvSpPr/>
            <p:nvPr userDrawn="1"/>
          </p:nvSpPr>
          <p:spPr>
            <a:xfrm>
              <a:off x="915" y="108"/>
              <a:ext cx="17370" cy="779"/>
            </a:xfrm>
            <a:prstGeom prst="rect">
              <a:avLst/>
            </a:pr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15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17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19.png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blob (1)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172" r="11591" b="39083"/>
          <a:stretch>
            <a:fillRect/>
          </a:stretch>
        </p:blipFill>
        <p:spPr>
          <a:xfrm rot="8160000">
            <a:off x="-2390249" y="-626282"/>
            <a:ext cx="7614950" cy="3805155"/>
          </a:xfrm>
          <a:custGeom>
            <a:avLst/>
            <a:gdLst>
              <a:gd name="connsiteX0" fmla="*/ 3940354 w 7614950"/>
              <a:gd name="connsiteY0" fmla="*/ 3805155 h 3805155"/>
              <a:gd name="connsiteX1" fmla="*/ 0 w 7614950"/>
              <a:gd name="connsiteY1" fmla="*/ 0 h 3805155"/>
              <a:gd name="connsiteX2" fmla="*/ 7614950 w 7614950"/>
              <a:gd name="connsiteY2" fmla="*/ 0 h 380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14950" h="3805155">
                <a:moveTo>
                  <a:pt x="3940354" y="3805155"/>
                </a:moveTo>
                <a:lnTo>
                  <a:pt x="0" y="0"/>
                </a:lnTo>
                <a:lnTo>
                  <a:pt x="7614950" y="0"/>
                </a:lnTo>
                <a:close/>
              </a:path>
            </a:pathLst>
          </a:custGeom>
        </p:spPr>
      </p:pic>
      <p:sp>
        <p:nvSpPr>
          <p:cNvPr id="14" name="同心圆 13"/>
          <p:cNvSpPr/>
          <p:nvPr/>
        </p:nvSpPr>
        <p:spPr>
          <a:xfrm rot="20460000">
            <a:off x="4122420" y="513080"/>
            <a:ext cx="914400" cy="790575"/>
          </a:xfrm>
          <a:prstGeom prst="donut">
            <a:avLst/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5" name="同心圆 14"/>
          <p:cNvSpPr/>
          <p:nvPr/>
        </p:nvSpPr>
        <p:spPr>
          <a:xfrm rot="5400000">
            <a:off x="-196215" y="5563870"/>
            <a:ext cx="706755" cy="706755"/>
          </a:xfrm>
          <a:prstGeom prst="donut">
            <a:avLst/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4696274" y="0"/>
            <a:ext cx="7495726" cy="6858000"/>
          </a:xfrm>
          <a:custGeom>
            <a:avLst/>
            <a:gdLst>
              <a:gd name="connsiteX0" fmla="*/ 1742 w 15087"/>
              <a:gd name="connsiteY0" fmla="*/ 8191 h 15896"/>
              <a:gd name="connsiteX1" fmla="*/ 8090 w 15087"/>
              <a:gd name="connsiteY1" fmla="*/ 0 h 15896"/>
              <a:gd name="connsiteX2" fmla="*/ 15087 w 15087"/>
              <a:gd name="connsiteY2" fmla="*/ 7981 h 15896"/>
              <a:gd name="connsiteX3" fmla="*/ 5088 w 15087"/>
              <a:gd name="connsiteY3" fmla="*/ 15896 h 15896"/>
              <a:gd name="connsiteX4" fmla="*/ 1742 w 15087"/>
              <a:gd name="connsiteY4" fmla="*/ 8191 h 1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4" h="10800">
                <a:moveTo>
                  <a:pt x="5281" y="0"/>
                </a:moveTo>
                <a:lnTo>
                  <a:pt x="11804" y="0"/>
                </a:lnTo>
                <a:lnTo>
                  <a:pt x="11804" y="10800"/>
                </a:lnTo>
                <a:lnTo>
                  <a:pt x="64" y="10800"/>
                </a:lnTo>
                <a:lnTo>
                  <a:pt x="64" y="10797"/>
                </a:lnTo>
                <a:cubicBezTo>
                  <a:pt x="-180" y="9542"/>
                  <a:pt x="254" y="8095"/>
                  <a:pt x="1742" y="6690"/>
                </a:cubicBezTo>
                <a:cubicBezTo>
                  <a:pt x="3306" y="4955"/>
                  <a:pt x="3890" y="1854"/>
                  <a:pt x="5277" y="6"/>
                </a:cubicBezTo>
                <a:lnTo>
                  <a:pt x="5281" y="0"/>
                </a:lnTo>
                <a:close/>
              </a:path>
            </a:pathLst>
          </a:custGeom>
          <a:gradFill>
            <a:gsLst>
              <a:gs pos="0">
                <a:srgbClr val="4364F7"/>
              </a:gs>
              <a:gs pos="100000">
                <a:srgbClr val="6FB1FC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5" name="同心圆 4"/>
          <p:cNvSpPr/>
          <p:nvPr/>
        </p:nvSpPr>
        <p:spPr>
          <a:xfrm rot="14700000">
            <a:off x="8180070" y="237490"/>
            <a:ext cx="1223645" cy="1223645"/>
          </a:xfrm>
          <a:prstGeom prst="donut">
            <a:avLst>
              <a:gd name="adj" fmla="val 25550"/>
            </a:avLst>
          </a:prstGeom>
          <a:gradFill>
            <a:gsLst>
              <a:gs pos="0">
                <a:srgbClr val="FFFFFF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 rot="20880000">
            <a:off x="10192975" y="4219259"/>
            <a:ext cx="2299776" cy="2714567"/>
          </a:xfrm>
          <a:custGeom>
            <a:avLst/>
            <a:gdLst>
              <a:gd name="connsiteX0" fmla="*/ 2299776 w 2299776"/>
              <a:gd name="connsiteY0" fmla="*/ 31609 h 2714567"/>
              <a:gd name="connsiteX1" fmla="*/ 2091567 w 2299776"/>
              <a:gd name="connsiteY1" fmla="*/ 1011158 h 2714567"/>
              <a:gd name="connsiteX2" fmla="*/ 2056587 w 2299776"/>
              <a:gd name="connsiteY2" fmla="*/ 1005819 h 2714567"/>
              <a:gd name="connsiteX3" fmla="*/ 1958659 w 2299776"/>
              <a:gd name="connsiteY3" fmla="*/ 1000874 h 2714567"/>
              <a:gd name="connsiteX4" fmla="*/ 1000875 w 2299776"/>
              <a:gd name="connsiteY4" fmla="*/ 1958658 h 2714567"/>
              <a:gd name="connsiteX5" fmla="*/ 1349420 w 2299776"/>
              <a:gd name="connsiteY5" fmla="*/ 2697731 h 2714567"/>
              <a:gd name="connsiteX6" fmla="*/ 1371934 w 2299776"/>
              <a:gd name="connsiteY6" fmla="*/ 2714567 h 2714567"/>
              <a:gd name="connsiteX7" fmla="*/ 61013 w 2299776"/>
              <a:gd name="connsiteY7" fmla="*/ 2435922 h 2714567"/>
              <a:gd name="connsiteX8" fmla="*/ 39793 w 2299776"/>
              <a:gd name="connsiteY8" fmla="*/ 2353396 h 2714567"/>
              <a:gd name="connsiteX9" fmla="*/ 0 w 2299776"/>
              <a:gd name="connsiteY9" fmla="*/ 1958658 h 2714567"/>
              <a:gd name="connsiteX10" fmla="*/ 1958659 w 2299776"/>
              <a:gd name="connsiteY10" fmla="*/ 0 h 2714567"/>
              <a:gd name="connsiteX11" fmla="*/ 2158921 w 2299776"/>
              <a:gd name="connsiteY11" fmla="*/ 10112 h 271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9776" h="2714567">
                <a:moveTo>
                  <a:pt x="2299776" y="31609"/>
                </a:moveTo>
                <a:lnTo>
                  <a:pt x="2091567" y="1011158"/>
                </a:lnTo>
                <a:lnTo>
                  <a:pt x="2056587" y="1005819"/>
                </a:lnTo>
                <a:cubicBezTo>
                  <a:pt x="2024389" y="1002549"/>
                  <a:pt x="1991720" y="1000874"/>
                  <a:pt x="1958659" y="1000874"/>
                </a:cubicBezTo>
                <a:cubicBezTo>
                  <a:pt x="1429690" y="1000874"/>
                  <a:pt x="1000875" y="1429689"/>
                  <a:pt x="1000875" y="1958658"/>
                </a:cubicBezTo>
                <a:cubicBezTo>
                  <a:pt x="1000875" y="2256203"/>
                  <a:pt x="1136555" y="2522059"/>
                  <a:pt x="1349420" y="2697731"/>
                </a:cubicBezTo>
                <a:lnTo>
                  <a:pt x="1371934" y="2714567"/>
                </a:lnTo>
                <a:lnTo>
                  <a:pt x="61013" y="2435922"/>
                </a:lnTo>
                <a:lnTo>
                  <a:pt x="39793" y="2353396"/>
                </a:lnTo>
                <a:cubicBezTo>
                  <a:pt x="13703" y="2225892"/>
                  <a:pt x="0" y="2093875"/>
                  <a:pt x="0" y="1958658"/>
                </a:cubicBezTo>
                <a:cubicBezTo>
                  <a:pt x="1" y="876921"/>
                  <a:pt x="876922" y="0"/>
                  <a:pt x="1958659" y="0"/>
                </a:cubicBezTo>
                <a:cubicBezTo>
                  <a:pt x="2026267" y="0"/>
                  <a:pt x="2093076" y="3425"/>
                  <a:pt x="2158921" y="1011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46125" y="864235"/>
            <a:ext cx="10699750" cy="5406390"/>
          </a:xfrm>
          <a:prstGeom prst="roundRect">
            <a:avLst>
              <a:gd name="adj" fmla="val 3969"/>
            </a:avLst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39" name="大标题"/>
          <p:cNvSpPr txBox="1">
            <a:spLocks noGrp="1"/>
          </p:cNvSpPr>
          <p:nvPr/>
        </p:nvSpPr>
        <p:spPr>
          <a:xfrm>
            <a:off x="1901053" y="2050837"/>
            <a:ext cx="8389257" cy="175958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9pPr>
          </a:lstStyle>
          <a:p>
            <a:pPr indent="12065" algn="ctr" defTabSz="868680">
              <a:lnSpc>
                <a:spcPct val="120000"/>
              </a:lnSpc>
              <a:defRPr sz="5130">
                <a:solidFill>
                  <a:srgbClr val="FFFFFF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华文宋体" panose="02010600040101010101" charset="-122"/>
              </a:defRPr>
            </a:pPr>
            <a:r>
              <a:rPr lang="zh-CN" sz="4000" b="1" dirty="0">
                <a:solidFill>
                  <a:schemeClr val="tx1"/>
                </a:solidFill>
                <a:effectLst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高等学校新冠肺炎疫情防控技术方案（第六版）</a:t>
            </a:r>
          </a:p>
        </p:txBody>
      </p:sp>
      <p:sp>
        <p:nvSpPr>
          <p:cNvPr id="6" name="同心圆 5"/>
          <p:cNvSpPr/>
          <p:nvPr/>
        </p:nvSpPr>
        <p:spPr>
          <a:xfrm rot="5160000">
            <a:off x="9684385" y="1719580"/>
            <a:ext cx="509905" cy="509905"/>
          </a:xfrm>
          <a:prstGeom prst="donut">
            <a:avLst/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7" name="同心圆 6"/>
          <p:cNvSpPr/>
          <p:nvPr/>
        </p:nvSpPr>
        <p:spPr>
          <a:xfrm rot="2940000">
            <a:off x="5520690" y="4685030"/>
            <a:ext cx="1149985" cy="1149985"/>
          </a:xfrm>
          <a:prstGeom prst="donut">
            <a:avLst/>
          </a:prstGeom>
          <a:gradFill>
            <a:gsLst>
              <a:gs pos="0">
                <a:srgbClr val="6FB1FC">
                  <a:alpha val="17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-1079552"/>
            <a:ext cx="1460280" cy="289882"/>
            <a:chOff x="7489" y="-1656"/>
            <a:chExt cx="7254" cy="1440"/>
          </a:xfrm>
        </p:grpSpPr>
        <p:sp>
          <p:nvSpPr>
            <p:cNvPr id="18" name="矩形 17"/>
            <p:cNvSpPr/>
            <p:nvPr/>
          </p:nvSpPr>
          <p:spPr>
            <a:xfrm>
              <a:off x="7489" y="-1656"/>
              <a:ext cx="1440" cy="14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</a:endParaRPr>
            </a:p>
          </p:txBody>
        </p:sp>
        <p:sp>
          <p:nvSpPr>
            <p:cNvPr id="19" name="矩形 18"/>
            <p:cNvSpPr/>
            <p:nvPr userDrawn="1"/>
          </p:nvSpPr>
          <p:spPr>
            <a:xfrm>
              <a:off x="13303" y="-1656"/>
              <a:ext cx="1440" cy="1440"/>
            </a:xfrm>
            <a:prstGeom prst="rect">
              <a:avLst/>
            </a:prstGeom>
            <a:solidFill>
              <a:srgbClr val="6FB1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 userDrawn="1"/>
          </p:nvSpPr>
          <p:spPr>
            <a:xfrm>
              <a:off x="11365" y="-1656"/>
              <a:ext cx="1440" cy="1440"/>
            </a:xfrm>
            <a:prstGeom prst="rect">
              <a:avLst/>
            </a:prstGeom>
            <a:solidFill>
              <a:srgbClr val="4364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 userDrawn="1"/>
          </p:nvSpPr>
          <p:spPr>
            <a:xfrm>
              <a:off x="9427" y="-1656"/>
              <a:ext cx="1440" cy="1440"/>
            </a:xfrm>
            <a:prstGeom prst="rect">
              <a:avLst/>
            </a:prstGeom>
            <a:solidFill>
              <a:srgbClr val="005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</a:endParaRPr>
            </a:p>
          </p:txBody>
        </p:sp>
      </p:grpSp>
      <p:pic>
        <p:nvPicPr>
          <p:cNvPr id="2" name="图片 1" descr="江苏开大logo_画板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166" y="36194"/>
            <a:ext cx="2619010" cy="792000"/>
          </a:xfrm>
          <a:prstGeom prst="rect">
            <a:avLst/>
          </a:prstGeom>
        </p:spPr>
      </p:pic>
      <p:sp>
        <p:nvSpPr>
          <p:cNvPr id="8" name="大标题"/>
          <p:cNvSpPr txBox="1">
            <a:spLocks noGrp="1"/>
          </p:cNvSpPr>
          <p:nvPr/>
        </p:nvSpPr>
        <p:spPr>
          <a:xfrm>
            <a:off x="3600131" y="3847618"/>
            <a:ext cx="4991100" cy="73469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9pPr>
          </a:lstStyle>
          <a:p>
            <a:pPr indent="12065" algn="ctr" defTabSz="868680">
              <a:lnSpc>
                <a:spcPct val="120000"/>
              </a:lnSpc>
              <a:defRPr sz="5130">
                <a:solidFill>
                  <a:srgbClr val="FFFFFF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华文宋体" panose="02010600040101010101" charset="-122"/>
              </a:defRPr>
            </a:pPr>
            <a:r>
              <a:rPr 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教体艺厅函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[2022]36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号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 rot="5400000">
            <a:off x="-11005" y="11005"/>
            <a:ext cx="6858000" cy="6835990"/>
          </a:xfrm>
          <a:custGeom>
            <a:avLst/>
            <a:gdLst>
              <a:gd name="connsiteX0" fmla="*/ 0 w 10800"/>
              <a:gd name="connsiteY0" fmla="*/ 2189 h 10765"/>
              <a:gd name="connsiteX1" fmla="*/ 10800 w 10800"/>
              <a:gd name="connsiteY1" fmla="*/ 45 h 10765"/>
              <a:gd name="connsiteX2" fmla="*/ 10800 w 10800"/>
              <a:gd name="connsiteY2" fmla="*/ 10765 h 10765"/>
              <a:gd name="connsiteX3" fmla="*/ 0 w 10800"/>
              <a:gd name="connsiteY3" fmla="*/ 10765 h 10765"/>
              <a:gd name="connsiteX4" fmla="*/ 0 w 10800"/>
              <a:gd name="connsiteY4" fmla="*/ 2189 h 1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" h="10765">
                <a:moveTo>
                  <a:pt x="0" y="2189"/>
                </a:moveTo>
                <a:cubicBezTo>
                  <a:pt x="7119" y="2988"/>
                  <a:pt x="6666" y="-429"/>
                  <a:pt x="10800" y="45"/>
                </a:cubicBezTo>
                <a:lnTo>
                  <a:pt x="10800" y="10765"/>
                </a:lnTo>
                <a:lnTo>
                  <a:pt x="0" y="10765"/>
                </a:lnTo>
                <a:lnTo>
                  <a:pt x="0" y="2189"/>
                </a:lnTo>
                <a:close/>
              </a:path>
            </a:pathLst>
          </a:custGeom>
          <a:gradFill>
            <a:gsLst>
              <a:gs pos="100000">
                <a:srgbClr val="4364F7"/>
              </a:gs>
              <a:gs pos="0">
                <a:srgbClr val="6FB1FC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6" name="同心圆 15"/>
          <p:cNvSpPr/>
          <p:nvPr/>
        </p:nvSpPr>
        <p:spPr>
          <a:xfrm rot="5580000">
            <a:off x="8451215" y="5634355"/>
            <a:ext cx="1085215" cy="1085215"/>
          </a:xfrm>
          <a:prstGeom prst="donut">
            <a:avLst>
              <a:gd name="adj" fmla="val 26965"/>
            </a:avLst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746125" y="1336675"/>
            <a:ext cx="6166485" cy="4932045"/>
          </a:xfrm>
          <a:custGeom>
            <a:avLst/>
            <a:gdLst>
              <a:gd name="adj" fmla="val 396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588" h="8514">
                <a:moveTo>
                  <a:pt x="338" y="0"/>
                </a:moveTo>
                <a:lnTo>
                  <a:pt x="7294" y="0"/>
                </a:lnTo>
                <a:lnTo>
                  <a:pt x="7292" y="33"/>
                </a:lnTo>
                <a:cubicBezTo>
                  <a:pt x="7085" y="5192"/>
                  <a:pt x="9473" y="5568"/>
                  <a:pt x="9586" y="8467"/>
                </a:cubicBezTo>
                <a:lnTo>
                  <a:pt x="9588" y="8514"/>
                </a:lnTo>
                <a:lnTo>
                  <a:pt x="338" y="8514"/>
                </a:lnTo>
                <a:cubicBezTo>
                  <a:pt x="151" y="8514"/>
                  <a:pt x="0" y="8363"/>
                  <a:pt x="0" y="8176"/>
                </a:cubicBezTo>
                <a:lnTo>
                  <a:pt x="0" y="338"/>
                </a:lnTo>
                <a:cubicBezTo>
                  <a:pt x="0" y="151"/>
                  <a:pt x="151" y="0"/>
                  <a:pt x="338" y="0"/>
                </a:cubicBezTo>
                <a:close/>
              </a:path>
            </a:pathLst>
          </a:custGeom>
          <a:gradFill>
            <a:gsLst>
              <a:gs pos="100000">
                <a:srgbClr val="6FB1FC">
                  <a:alpha val="18000"/>
                </a:srgbClr>
              </a:gs>
              <a:gs pos="0">
                <a:srgbClr val="4364F7">
                  <a:alpha val="21000"/>
                </a:srgbClr>
              </a:gs>
            </a:gsLst>
            <a:lin ang="4740000" scaled="0"/>
          </a:gradFill>
          <a:ln w="12700">
            <a:solidFill>
              <a:srgbClr val="6FB1FC">
                <a:alpha val="50000"/>
              </a:srgbClr>
            </a:solidFill>
            <a:prstDash val="solid"/>
          </a:ln>
          <a:effectLst>
            <a:outerShdw blurRad="127000" dist="63500" dir="54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13105" y="1318895"/>
            <a:ext cx="5195570" cy="1739265"/>
          </a:xfrm>
          <a:prstGeom prst="roundRect">
            <a:avLst>
              <a:gd name="adj" fmla="val 15370"/>
            </a:avLst>
          </a:prstGeom>
          <a:gradFill>
            <a:gsLst>
              <a:gs pos="0">
                <a:schemeClr val="bg1">
                  <a:alpha val="12000"/>
                </a:schemeClr>
              </a:gs>
              <a:gs pos="43000">
                <a:schemeClr val="bg1">
                  <a:alpha val="0"/>
                </a:schemeClr>
              </a:gs>
            </a:gsLst>
            <a:lin ang="39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5" name="同心圆 14"/>
          <p:cNvSpPr/>
          <p:nvPr/>
        </p:nvSpPr>
        <p:spPr>
          <a:xfrm rot="2520000">
            <a:off x="9484360" y="364490"/>
            <a:ext cx="1768475" cy="1768475"/>
          </a:xfrm>
          <a:prstGeom prst="donut">
            <a:avLst>
              <a:gd name="adj" fmla="val 26965"/>
            </a:avLst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pic>
        <p:nvPicPr>
          <p:cNvPr id="23" name="图片 22" descr="blob (4)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37084"/>
          <a:stretch>
            <a:fillRect/>
          </a:stretch>
        </p:blipFill>
        <p:spPr>
          <a:xfrm rot="8400000">
            <a:off x="9193926" y="4176566"/>
            <a:ext cx="3726815" cy="3152183"/>
          </a:xfrm>
          <a:custGeom>
            <a:avLst/>
            <a:gdLst>
              <a:gd name="connsiteX0" fmla="*/ 0 w 3726815"/>
              <a:gd name="connsiteY0" fmla="*/ 3152183 h 3152183"/>
              <a:gd name="connsiteX1" fmla="*/ 0 w 3726815"/>
              <a:gd name="connsiteY1" fmla="*/ 2031586 h 3152183"/>
              <a:gd name="connsiteX2" fmla="*/ 1704703 w 3726815"/>
              <a:gd name="connsiteY2" fmla="*/ 0 h 3152183"/>
              <a:gd name="connsiteX3" fmla="*/ 3726815 w 3726815"/>
              <a:gd name="connsiteY3" fmla="*/ 1696754 h 3152183"/>
              <a:gd name="connsiteX4" fmla="*/ 3726815 w 3726815"/>
              <a:gd name="connsiteY4" fmla="*/ 3152183 h 315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6815" h="3152183">
                <a:moveTo>
                  <a:pt x="0" y="3152183"/>
                </a:moveTo>
                <a:lnTo>
                  <a:pt x="0" y="2031586"/>
                </a:lnTo>
                <a:lnTo>
                  <a:pt x="1704703" y="0"/>
                </a:lnTo>
                <a:lnTo>
                  <a:pt x="3726815" y="1696754"/>
                </a:lnTo>
                <a:lnTo>
                  <a:pt x="3726815" y="3152183"/>
                </a:lnTo>
                <a:close/>
              </a:path>
            </a:pathLst>
          </a:custGeom>
        </p:spPr>
      </p:pic>
      <p:sp>
        <p:nvSpPr>
          <p:cNvPr id="27" name="任意多边形 26"/>
          <p:cNvSpPr/>
          <p:nvPr/>
        </p:nvSpPr>
        <p:spPr>
          <a:xfrm rot="4080000">
            <a:off x="25517" y="6172769"/>
            <a:ext cx="890695" cy="867647"/>
          </a:xfrm>
          <a:custGeom>
            <a:avLst/>
            <a:gdLst>
              <a:gd name="connsiteX0" fmla="*/ 60812 w 890695"/>
              <a:gd name="connsiteY0" fmla="*/ 532490 h 867647"/>
              <a:gd name="connsiteX1" fmla="*/ 864152 w 890695"/>
              <a:gd name="connsiteY1" fmla="*/ 0 h 867647"/>
              <a:gd name="connsiteX2" fmla="*/ 890695 w 890695"/>
              <a:gd name="connsiteY2" fmla="*/ 2676 h 867647"/>
              <a:gd name="connsiteX3" fmla="*/ 779474 w 890695"/>
              <a:gd name="connsiteY3" fmla="*/ 277957 h 867647"/>
              <a:gd name="connsiteX4" fmla="*/ 742741 w 890695"/>
              <a:gd name="connsiteY4" fmla="*/ 281660 h 867647"/>
              <a:gd name="connsiteX5" fmla="*/ 273957 w 890695"/>
              <a:gd name="connsiteY5" fmla="*/ 750443 h 867647"/>
              <a:gd name="connsiteX6" fmla="*/ 262142 w 890695"/>
              <a:gd name="connsiteY6" fmla="*/ 867647 h 867647"/>
              <a:gd name="connsiteX7" fmla="*/ 0 w 890695"/>
              <a:gd name="connsiteY7" fmla="*/ 761734 h 867647"/>
              <a:gd name="connsiteX8" fmla="*/ 10010 w 890695"/>
              <a:gd name="connsiteY8" fmla="*/ 696146 h 867647"/>
              <a:gd name="connsiteX9" fmla="*/ 60812 w 890695"/>
              <a:gd name="connsiteY9" fmla="*/ 532490 h 86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0695" h="867647">
                <a:moveTo>
                  <a:pt x="60812" y="532490"/>
                </a:moveTo>
                <a:cubicBezTo>
                  <a:pt x="193167" y="219568"/>
                  <a:pt x="503018" y="0"/>
                  <a:pt x="864152" y="0"/>
                </a:cubicBezTo>
                <a:lnTo>
                  <a:pt x="890695" y="2676"/>
                </a:lnTo>
                <a:lnTo>
                  <a:pt x="779474" y="277957"/>
                </a:lnTo>
                <a:lnTo>
                  <a:pt x="742741" y="281660"/>
                </a:lnTo>
                <a:cubicBezTo>
                  <a:pt x="507439" y="329810"/>
                  <a:pt x="322107" y="515141"/>
                  <a:pt x="273957" y="750443"/>
                </a:cubicBezTo>
                <a:lnTo>
                  <a:pt x="262142" y="867647"/>
                </a:lnTo>
                <a:lnTo>
                  <a:pt x="0" y="761734"/>
                </a:lnTo>
                <a:lnTo>
                  <a:pt x="10010" y="696146"/>
                </a:lnTo>
                <a:cubicBezTo>
                  <a:pt x="21624" y="639390"/>
                  <a:pt x="38753" y="584643"/>
                  <a:pt x="60812" y="53249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5368925" y="1313815"/>
            <a:ext cx="6076950" cy="4956810"/>
          </a:xfrm>
          <a:custGeom>
            <a:avLst/>
            <a:gdLst>
              <a:gd name="adj" fmla="val 396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570" h="7806">
                <a:moveTo>
                  <a:pt x="0" y="0"/>
                </a:moveTo>
                <a:lnTo>
                  <a:pt x="9260" y="0"/>
                </a:lnTo>
                <a:cubicBezTo>
                  <a:pt x="9432" y="0"/>
                  <a:pt x="9570" y="139"/>
                  <a:pt x="9570" y="310"/>
                </a:cubicBezTo>
                <a:lnTo>
                  <a:pt x="9570" y="7496"/>
                </a:lnTo>
                <a:cubicBezTo>
                  <a:pt x="9570" y="7667"/>
                  <a:pt x="9432" y="7806"/>
                  <a:pt x="9260" y="7806"/>
                </a:cubicBezTo>
                <a:lnTo>
                  <a:pt x="2308" y="7806"/>
                </a:lnTo>
                <a:lnTo>
                  <a:pt x="2307" y="7759"/>
                </a:lnTo>
                <a:cubicBezTo>
                  <a:pt x="2198" y="4995"/>
                  <a:pt x="21" y="4524"/>
                  <a:pt x="0" y="1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" name="人力资源部"/>
          <p:cNvSpPr txBox="1"/>
          <p:nvPr/>
        </p:nvSpPr>
        <p:spPr>
          <a:xfrm>
            <a:off x="864235" y="431800"/>
            <a:ext cx="2910840" cy="68199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方正宋刻本秀楷简体" panose="02000000000000000000" charset="-122"/>
              </a:defRPr>
            </a:lvl1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b="1" dirty="0">
                <a:solidFill>
                  <a:schemeClr val="bg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四、疫情检测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95245" y="1597525"/>
            <a:ext cx="2731770" cy="5207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关注疫情变化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8735" y="2379075"/>
            <a:ext cx="4718007" cy="3686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just" defTabSz="9144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及时关注学校所在地、全国其他地区疫情形势变化。一旦学校所在地发生本土新冠肺炎疫情或疫情风险等级提高，应严格执行学校所在地疫情防控要求，立即激活疫情防控应急指挥体系，果断采取应急处置措施。根据疫情防控需要，可暂时停止线下教学。待疫情得到控制后，在师生员工和校园公共卫生安全得到保障的前提下，根据学校所在地疫情联防联控机制的意见，应及时恢复线下教学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35775" y="1677035"/>
            <a:ext cx="4051935" cy="5207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强化检测预警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6088568" y="2679065"/>
            <a:ext cx="5175697" cy="22479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just" defTabSz="9144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404040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学校在做好常态化疫情防控工作基础上，严格实施师生员工健康监测、体温检测、晨午晚检和因病缺课（勤）追踪与登记等措施。师生员工如出现疑似症状，学生应当及时报告辅导员，教职员工应及时报告所在单位，并立即报校医院(医务室)，按要求进行处置。</a:t>
            </a:r>
          </a:p>
        </p:txBody>
      </p:sp>
      <p:sp>
        <p:nvSpPr>
          <p:cNvPr id="25" name="任意多边形 24"/>
          <p:cNvSpPr/>
          <p:nvPr/>
        </p:nvSpPr>
        <p:spPr>
          <a:xfrm rot="4080000">
            <a:off x="4627464" y="-503469"/>
            <a:ext cx="1356922" cy="1728231"/>
          </a:xfrm>
          <a:custGeom>
            <a:avLst/>
            <a:gdLst>
              <a:gd name="connsiteX0" fmla="*/ 0 w 1356922"/>
              <a:gd name="connsiteY0" fmla="*/ 1580632 h 1728231"/>
              <a:gd name="connsiteX1" fmla="*/ 202560 w 1356922"/>
              <a:gd name="connsiteY1" fmla="*/ 1079279 h 1728231"/>
              <a:gd name="connsiteX2" fmla="*/ 229506 w 1356922"/>
              <a:gd name="connsiteY2" fmla="*/ 1111937 h 1728231"/>
              <a:gd name="connsiteX3" fmla="*/ 485067 w 1356922"/>
              <a:gd name="connsiteY3" fmla="*/ 1217795 h 1728231"/>
              <a:gd name="connsiteX4" fmla="*/ 846486 w 1356922"/>
              <a:gd name="connsiteY4" fmla="*/ 856376 h 1728231"/>
              <a:gd name="connsiteX5" fmla="*/ 485067 w 1356922"/>
              <a:gd name="connsiteY5" fmla="*/ 494957 h 1728231"/>
              <a:gd name="connsiteX6" fmla="*/ 436671 w 1356922"/>
              <a:gd name="connsiteY6" fmla="*/ 499835 h 1728231"/>
              <a:gd name="connsiteX7" fmla="*/ 638617 w 1356922"/>
              <a:gd name="connsiteY7" fmla="*/ 0 h 1728231"/>
              <a:gd name="connsiteX8" fmla="*/ 660776 w 1356922"/>
              <a:gd name="connsiteY8" fmla="*/ 2234 h 1728231"/>
              <a:gd name="connsiteX9" fmla="*/ 1356922 w 1356922"/>
              <a:gd name="connsiteY9" fmla="*/ 856376 h 1728231"/>
              <a:gd name="connsiteX10" fmla="*/ 485067 w 1356922"/>
              <a:gd name="connsiteY10" fmla="*/ 1728231 h 1728231"/>
              <a:gd name="connsiteX11" fmla="*/ 145702 w 1356922"/>
              <a:gd name="connsiteY11" fmla="*/ 1659716 h 172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6922" h="1728231">
                <a:moveTo>
                  <a:pt x="0" y="1580632"/>
                </a:moveTo>
                <a:lnTo>
                  <a:pt x="202560" y="1079279"/>
                </a:lnTo>
                <a:lnTo>
                  <a:pt x="229506" y="1111937"/>
                </a:lnTo>
                <a:cubicBezTo>
                  <a:pt x="294909" y="1177342"/>
                  <a:pt x="385264" y="1217795"/>
                  <a:pt x="485067" y="1217795"/>
                </a:cubicBezTo>
                <a:cubicBezTo>
                  <a:pt x="684673" y="1217795"/>
                  <a:pt x="846486" y="1055982"/>
                  <a:pt x="846486" y="856376"/>
                </a:cubicBezTo>
                <a:cubicBezTo>
                  <a:pt x="846486" y="656769"/>
                  <a:pt x="684673" y="494957"/>
                  <a:pt x="485067" y="494957"/>
                </a:cubicBezTo>
                <a:lnTo>
                  <a:pt x="436671" y="499835"/>
                </a:lnTo>
                <a:lnTo>
                  <a:pt x="638617" y="0"/>
                </a:lnTo>
                <a:lnTo>
                  <a:pt x="660776" y="2234"/>
                </a:lnTo>
                <a:cubicBezTo>
                  <a:pt x="1058066" y="83531"/>
                  <a:pt x="1356922" y="435053"/>
                  <a:pt x="1356922" y="856376"/>
                </a:cubicBezTo>
                <a:cubicBezTo>
                  <a:pt x="1356922" y="1337888"/>
                  <a:pt x="966579" y="1728231"/>
                  <a:pt x="485067" y="1728231"/>
                </a:cubicBezTo>
                <a:cubicBezTo>
                  <a:pt x="364689" y="1728231"/>
                  <a:pt x="250009" y="1703834"/>
                  <a:pt x="145702" y="165971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441395" y="2196419"/>
            <a:ext cx="41973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466455" y="2294255"/>
            <a:ext cx="419735" cy="0"/>
          </a:xfrm>
          <a:prstGeom prst="line">
            <a:avLst/>
          </a:prstGeom>
          <a:ln w="25400">
            <a:solidFill>
              <a:srgbClr val="6FB1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江苏开大logo_画板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9248" y="100550"/>
            <a:ext cx="2619011" cy="79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blob (5)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34" t="45385"/>
          <a:stretch>
            <a:fillRect/>
          </a:stretch>
        </p:blipFill>
        <p:spPr>
          <a:xfrm rot="19500000">
            <a:off x="-1461112" y="-686105"/>
            <a:ext cx="5901610" cy="3233971"/>
          </a:xfrm>
          <a:custGeom>
            <a:avLst/>
            <a:gdLst>
              <a:gd name="connsiteX0" fmla="*/ 2264451 w 5901610"/>
              <a:gd name="connsiteY0" fmla="*/ 0 h 3233971"/>
              <a:gd name="connsiteX1" fmla="*/ 5901610 w 5901610"/>
              <a:gd name="connsiteY1" fmla="*/ 2546767 h 3233971"/>
              <a:gd name="connsiteX2" fmla="*/ 5901610 w 5901610"/>
              <a:gd name="connsiteY2" fmla="*/ 3233971 h 3233971"/>
              <a:gd name="connsiteX3" fmla="*/ 0 w 5901610"/>
              <a:gd name="connsiteY3" fmla="*/ 3233971 h 323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1610" h="3233971">
                <a:moveTo>
                  <a:pt x="2264451" y="0"/>
                </a:moveTo>
                <a:lnTo>
                  <a:pt x="5901610" y="2546767"/>
                </a:lnTo>
                <a:lnTo>
                  <a:pt x="5901610" y="3233971"/>
                </a:lnTo>
                <a:lnTo>
                  <a:pt x="0" y="3233971"/>
                </a:lnTo>
                <a:close/>
              </a:path>
            </a:pathLst>
          </a:custGeom>
        </p:spPr>
      </p:pic>
      <p:sp>
        <p:nvSpPr>
          <p:cNvPr id="22" name="任意多边形 21"/>
          <p:cNvSpPr/>
          <p:nvPr/>
        </p:nvSpPr>
        <p:spPr>
          <a:xfrm>
            <a:off x="0" y="2527445"/>
            <a:ext cx="12192000" cy="4330555"/>
          </a:xfrm>
          <a:custGeom>
            <a:avLst/>
            <a:gdLst>
              <a:gd name="connsiteX0" fmla="*/ 0 w 14619"/>
              <a:gd name="connsiteY0" fmla="*/ 6412 h 9819"/>
              <a:gd name="connsiteX1" fmla="*/ 9072 w 14619"/>
              <a:gd name="connsiteY1" fmla="*/ 172 h 9819"/>
              <a:gd name="connsiteX2" fmla="*/ 14616 w 14619"/>
              <a:gd name="connsiteY2" fmla="*/ 3892 h 9819"/>
              <a:gd name="connsiteX3" fmla="*/ 10896 w 14619"/>
              <a:gd name="connsiteY3" fmla="*/ 9820 h 9819"/>
              <a:gd name="connsiteX4" fmla="*/ 0 w 14619"/>
              <a:gd name="connsiteY4" fmla="*/ 6412 h 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0" h="6820">
                <a:moveTo>
                  <a:pt x="15270" y="0"/>
                </a:moveTo>
                <a:cubicBezTo>
                  <a:pt x="16918" y="-1"/>
                  <a:pt x="18203" y="300"/>
                  <a:pt x="19155" y="830"/>
                </a:cubicBezTo>
                <a:lnTo>
                  <a:pt x="19200" y="855"/>
                </a:lnTo>
                <a:lnTo>
                  <a:pt x="19200" y="6820"/>
                </a:lnTo>
                <a:lnTo>
                  <a:pt x="0" y="6820"/>
                </a:lnTo>
                <a:lnTo>
                  <a:pt x="0" y="5192"/>
                </a:lnTo>
                <a:lnTo>
                  <a:pt x="12" y="5181"/>
                </a:lnTo>
                <a:cubicBezTo>
                  <a:pt x="2446" y="2887"/>
                  <a:pt x="8324" y="843"/>
                  <a:pt x="12793" y="194"/>
                </a:cubicBezTo>
                <a:cubicBezTo>
                  <a:pt x="13696" y="63"/>
                  <a:pt x="14520" y="0"/>
                  <a:pt x="15270" y="0"/>
                </a:cubicBezTo>
                <a:close/>
              </a:path>
            </a:pathLst>
          </a:custGeom>
          <a:gradFill>
            <a:gsLst>
              <a:gs pos="0">
                <a:srgbClr val="4364F7"/>
              </a:gs>
              <a:gs pos="100000">
                <a:srgbClr val="6FB1FC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144905" y="1176655"/>
            <a:ext cx="10251440" cy="5276215"/>
          </a:xfrm>
          <a:prstGeom prst="roundRect">
            <a:avLst>
              <a:gd name="adj" fmla="val 1767"/>
            </a:avLst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56" name="矩形 1"/>
          <p:cNvSpPr>
            <a:spLocks noChangeArrowheads="1"/>
          </p:cNvSpPr>
          <p:nvPr/>
        </p:nvSpPr>
        <p:spPr bwMode="auto">
          <a:xfrm>
            <a:off x="1316355" y="1278890"/>
            <a:ext cx="9798685" cy="489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8" rIns="91417" bIns="45708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404040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出现健康码异常，师生员工应及时向现居住地所在社区报备，按社区工作人员要求完成流调、检测等转码相应程序，将情况及时报告学校。如师生员工中有新冠肺炎确诊病例、无症状感染者、疑似病例或密切接触者，学校应当立即启动应急处置机制，2小时内向所在地疾控机构报告，在属地卫生健康、疾控部门指导下，采取封闭管理、全员核酸检测、加强校内活动与场所管控等处置措施，及时安排线上教学。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rgbClr val="404040"/>
              </a:solidFill>
              <a:latin typeface="HarmonyOS Sans SC" panose="00000500000000000000" pitchFamily="2" charset="-122"/>
              <a:ea typeface="HarmonyOS Sans SC" panose="00000500000000000000" pitchFamily="2" charset="-122"/>
              <a:cs typeface="微软雅黑" panose="020B0503020204020204" charset="-122"/>
              <a:sym typeface="HarmonyOS Sans SC" panose="00000500000000000000" pitchFamily="2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404040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出现1例及以上校园感染者后，应分别在第1、2、3、7天进行全员核酸检测。若出现阳性者，需按照新冠肺炎疫情相关人员转运工作指南的要求，由急救中心转运至有发热门诊的医疗机构。学校积极配合疾控机构等做好划定区域和风险场所的先管控、再摸排，有序组织落实风险人员的转运、隔离管控、核酸检测、健康监测等措施。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rgbClr val="404040"/>
              </a:solidFill>
              <a:latin typeface="HarmonyOS Sans SC" panose="00000500000000000000" pitchFamily="2" charset="-122"/>
              <a:ea typeface="HarmonyOS Sans SC" panose="00000500000000000000" pitchFamily="2" charset="-122"/>
              <a:cs typeface="微软雅黑" panose="020B0503020204020204" charset="-122"/>
              <a:sym typeface="HarmonyOS Sans SC" panose="00000500000000000000" pitchFamily="2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404040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加强应急处置保障，妥善解决师生员工学习、工作、生活中的实际困难，及时回应合理诉求和关切。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armonyOS Sans SC" panose="00000500000000000000" pitchFamily="2" charset="-122"/>
              <a:ea typeface="HarmonyOS Sans SC" panose="00000500000000000000" pitchFamily="2" charset="-122"/>
              <a:cs typeface="微软雅黑" panose="020B0503020204020204" charset="-122"/>
              <a:sym typeface="HarmonyOS Sans SC" panose="00000500000000000000" pitchFamily="2" charset="-122"/>
            </a:endParaRPr>
          </a:p>
        </p:txBody>
      </p:sp>
      <p:sp>
        <p:nvSpPr>
          <p:cNvPr id="25" name="同心圆 24"/>
          <p:cNvSpPr/>
          <p:nvPr/>
        </p:nvSpPr>
        <p:spPr>
          <a:xfrm rot="18900000">
            <a:off x="6498590" y="-381000"/>
            <a:ext cx="1111250" cy="1111250"/>
          </a:xfrm>
          <a:prstGeom prst="donut">
            <a:avLst>
              <a:gd name="adj" fmla="val 20382"/>
            </a:avLst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 rot="4080000">
            <a:off x="9220798" y="4743423"/>
            <a:ext cx="2324387" cy="3087641"/>
          </a:xfrm>
          <a:custGeom>
            <a:avLst/>
            <a:gdLst>
              <a:gd name="connsiteX0" fmla="*/ 123606 w 2324387"/>
              <a:gd name="connsiteY0" fmla="*/ 960654 h 3087641"/>
              <a:gd name="connsiteX1" fmla="*/ 1572895 w 2324387"/>
              <a:gd name="connsiteY1" fmla="*/ 0 h 3087641"/>
              <a:gd name="connsiteX2" fmla="*/ 2322630 w 2324387"/>
              <a:gd name="connsiteY2" fmla="*/ 189840 h 3087641"/>
              <a:gd name="connsiteX3" fmla="*/ 2324387 w 2324387"/>
              <a:gd name="connsiteY3" fmla="*/ 190908 h 3087641"/>
              <a:gd name="connsiteX4" fmla="*/ 2080993 w 2324387"/>
              <a:gd name="connsiteY4" fmla="*/ 793331 h 3087641"/>
              <a:gd name="connsiteX5" fmla="*/ 1935563 w 2324387"/>
              <a:gd name="connsiteY5" fmla="*/ 714394 h 3087641"/>
              <a:gd name="connsiteX6" fmla="*/ 1572895 w 2324387"/>
              <a:gd name="connsiteY6" fmla="*/ 641175 h 3087641"/>
              <a:gd name="connsiteX7" fmla="*/ 641175 w 2324387"/>
              <a:gd name="connsiteY7" fmla="*/ 1572895 h 3087641"/>
              <a:gd name="connsiteX8" fmla="*/ 1385121 w 2324387"/>
              <a:gd name="connsiteY8" fmla="*/ 2485686 h 3087641"/>
              <a:gd name="connsiteX9" fmla="*/ 1396763 w 2324387"/>
              <a:gd name="connsiteY9" fmla="*/ 2486859 h 3087641"/>
              <a:gd name="connsiteX10" fmla="*/ 1154031 w 2324387"/>
              <a:gd name="connsiteY10" fmla="*/ 3087641 h 3087641"/>
              <a:gd name="connsiteX11" fmla="*/ 1105164 w 2324387"/>
              <a:gd name="connsiteY11" fmla="*/ 3075076 h 3087641"/>
              <a:gd name="connsiteX12" fmla="*/ 0 w 2324387"/>
              <a:gd name="connsiteY12" fmla="*/ 1572895 h 3087641"/>
              <a:gd name="connsiteX13" fmla="*/ 123606 w 2324387"/>
              <a:gd name="connsiteY13" fmla="*/ 960654 h 308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387" h="3087641">
                <a:moveTo>
                  <a:pt x="123606" y="960654"/>
                </a:moveTo>
                <a:cubicBezTo>
                  <a:pt x="362384" y="396117"/>
                  <a:pt x="921380" y="0"/>
                  <a:pt x="1572895" y="0"/>
                </a:cubicBezTo>
                <a:cubicBezTo>
                  <a:pt x="1844359" y="0"/>
                  <a:pt x="2099761" y="68770"/>
                  <a:pt x="2322630" y="189840"/>
                </a:cubicBezTo>
                <a:lnTo>
                  <a:pt x="2324387" y="190908"/>
                </a:lnTo>
                <a:lnTo>
                  <a:pt x="2080993" y="793331"/>
                </a:lnTo>
                <a:lnTo>
                  <a:pt x="1935563" y="714394"/>
                </a:lnTo>
                <a:cubicBezTo>
                  <a:pt x="1824093" y="667247"/>
                  <a:pt x="1701539" y="641175"/>
                  <a:pt x="1572895" y="641175"/>
                </a:cubicBezTo>
                <a:cubicBezTo>
                  <a:pt x="1058320" y="641175"/>
                  <a:pt x="641175" y="1058320"/>
                  <a:pt x="641175" y="1572895"/>
                </a:cubicBezTo>
                <a:cubicBezTo>
                  <a:pt x="641175" y="2023148"/>
                  <a:pt x="960552" y="2398807"/>
                  <a:pt x="1385121" y="2485686"/>
                </a:cubicBezTo>
                <a:lnTo>
                  <a:pt x="1396763" y="2486859"/>
                </a:lnTo>
                <a:lnTo>
                  <a:pt x="1154031" y="3087641"/>
                </a:lnTo>
                <a:lnTo>
                  <a:pt x="1105164" y="3075076"/>
                </a:lnTo>
                <a:cubicBezTo>
                  <a:pt x="464888" y="2875929"/>
                  <a:pt x="0" y="2278702"/>
                  <a:pt x="0" y="1572895"/>
                </a:cubicBezTo>
                <a:cubicBezTo>
                  <a:pt x="0" y="1355723"/>
                  <a:pt x="44013" y="1148832"/>
                  <a:pt x="123606" y="9606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7" name="同心圆 26"/>
          <p:cNvSpPr/>
          <p:nvPr/>
        </p:nvSpPr>
        <p:spPr>
          <a:xfrm rot="18840000">
            <a:off x="1229995" y="2085975"/>
            <a:ext cx="410210" cy="410210"/>
          </a:xfrm>
          <a:prstGeom prst="donut">
            <a:avLst>
              <a:gd name="adj" fmla="val 20382"/>
            </a:avLst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7" name="人力资源部"/>
          <p:cNvSpPr txBox="1"/>
          <p:nvPr/>
        </p:nvSpPr>
        <p:spPr>
          <a:xfrm>
            <a:off x="737000" y="355165"/>
            <a:ext cx="4709161" cy="68199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方正宋刻本秀楷简体" panose="02000000000000000000" charset="-122"/>
              </a:defRPr>
            </a:lvl1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b="1" dirty="0">
                <a:solidFill>
                  <a:srgbClr val="0052D4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五、应急处置</a:t>
            </a:r>
            <a:endParaRPr lang="zh-CN" altLang="en-US" sz="2800" b="1" dirty="0">
              <a:solidFill>
                <a:srgbClr val="0052D4"/>
              </a:solidFill>
              <a:latin typeface="HarmonyOS Sans SC" panose="00000500000000000000" pitchFamily="2" charset="-122"/>
              <a:ea typeface="HarmonyOS Sans SC" panose="00000500000000000000" pitchFamily="2" charset="-122"/>
              <a:cs typeface="微软雅黑" panose="020B0503020204020204" charset="-122"/>
              <a:sym typeface="HarmonyOS Sans SC" panose="00000500000000000000" pitchFamily="2" charset="-122"/>
            </a:endParaRPr>
          </a:p>
        </p:txBody>
      </p:sp>
      <p:pic>
        <p:nvPicPr>
          <p:cNvPr id="11" name="图片 10" descr="江苏开大logo_画板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9248" y="100550"/>
            <a:ext cx="2619011" cy="79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同心圆 9"/>
          <p:cNvSpPr/>
          <p:nvPr/>
        </p:nvSpPr>
        <p:spPr>
          <a:xfrm rot="2460000">
            <a:off x="8179435" y="6376035"/>
            <a:ext cx="476250" cy="476250"/>
          </a:xfrm>
          <a:prstGeom prst="donut">
            <a:avLst>
              <a:gd name="adj" fmla="val 14704"/>
            </a:avLst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3" name="同心圆 12"/>
          <p:cNvSpPr/>
          <p:nvPr/>
        </p:nvSpPr>
        <p:spPr>
          <a:xfrm rot="20280000">
            <a:off x="1861820" y="2379345"/>
            <a:ext cx="572770" cy="572770"/>
          </a:xfrm>
          <a:prstGeom prst="donut">
            <a:avLst>
              <a:gd name="adj" fmla="val 17202"/>
            </a:avLst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240182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8359043 w 12192000"/>
              <a:gd name="connsiteY3" fmla="*/ 6858000 h 6858000"/>
              <a:gd name="connsiteX4" fmla="*/ 8375322 w 12192000"/>
              <a:gd name="connsiteY4" fmla="*/ 6847564 h 6858000"/>
              <a:gd name="connsiteX5" fmla="*/ 10172700 w 12192000"/>
              <a:gd name="connsiteY5" fmla="*/ 3467100 h 6858000"/>
              <a:gd name="connsiteX6" fmla="*/ 8375322 w 12192000"/>
              <a:gd name="connsiteY6" fmla="*/ 86636 h 6858000"/>
              <a:gd name="connsiteX7" fmla="*/ 0 w 12192000"/>
              <a:gd name="connsiteY7" fmla="*/ 0 h 6858000"/>
              <a:gd name="connsiteX8" fmla="*/ 3951818 w 12192000"/>
              <a:gd name="connsiteY8" fmla="*/ 0 h 6858000"/>
              <a:gd name="connsiteX9" fmla="*/ 3816679 w 12192000"/>
              <a:gd name="connsiteY9" fmla="*/ 86636 h 6858000"/>
              <a:gd name="connsiteX10" fmla="*/ 2019300 w 12192000"/>
              <a:gd name="connsiteY10" fmla="*/ 3467100 h 6858000"/>
              <a:gd name="connsiteX11" fmla="*/ 3816679 w 12192000"/>
              <a:gd name="connsiteY11" fmla="*/ 6847564 h 6858000"/>
              <a:gd name="connsiteX12" fmla="*/ 3832958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8240182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8359043" y="6858000"/>
                </a:lnTo>
                <a:lnTo>
                  <a:pt x="8375322" y="6847564"/>
                </a:lnTo>
                <a:cubicBezTo>
                  <a:pt x="9459731" y="6114951"/>
                  <a:pt x="10172700" y="4874287"/>
                  <a:pt x="10172700" y="3467100"/>
                </a:cubicBezTo>
                <a:cubicBezTo>
                  <a:pt x="10172700" y="2059913"/>
                  <a:pt x="9459731" y="819249"/>
                  <a:pt x="8375322" y="86636"/>
                </a:cubicBezTo>
                <a:close/>
                <a:moveTo>
                  <a:pt x="0" y="0"/>
                </a:moveTo>
                <a:lnTo>
                  <a:pt x="3951818" y="0"/>
                </a:lnTo>
                <a:lnTo>
                  <a:pt x="3816679" y="86636"/>
                </a:lnTo>
                <a:cubicBezTo>
                  <a:pt x="2732269" y="819249"/>
                  <a:pt x="2019300" y="2059913"/>
                  <a:pt x="2019300" y="3467100"/>
                </a:cubicBezTo>
                <a:cubicBezTo>
                  <a:pt x="2019300" y="4874287"/>
                  <a:pt x="2732269" y="6114951"/>
                  <a:pt x="3816679" y="6847564"/>
                </a:cubicBezTo>
                <a:lnTo>
                  <a:pt x="383295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00000">
                <a:srgbClr val="4364F7"/>
              </a:gs>
              <a:gs pos="0">
                <a:srgbClr val="6FB1FC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pic>
        <p:nvPicPr>
          <p:cNvPr id="24" name="图片 23" descr="blob (5)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140000">
            <a:off x="4192905" y="3404235"/>
            <a:ext cx="3530600" cy="3430905"/>
          </a:xfrm>
          <a:prstGeom prst="rect">
            <a:avLst/>
          </a:prstGeom>
        </p:spPr>
      </p:pic>
      <p:sp>
        <p:nvSpPr>
          <p:cNvPr id="2" name="人力资源部"/>
          <p:cNvSpPr txBox="1"/>
          <p:nvPr/>
        </p:nvSpPr>
        <p:spPr>
          <a:xfrm>
            <a:off x="322345" y="444065"/>
            <a:ext cx="4709161" cy="68199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方正宋刻本秀楷简体" panose="02000000000000000000" charset="-122"/>
              </a:defRPr>
            </a:lvl1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b="1" dirty="0">
                <a:solidFill>
                  <a:schemeClr val="bg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六、病愈返校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60700" y="1614168"/>
            <a:ext cx="6071870" cy="23056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    </a:t>
            </a:r>
            <a:r>
              <a:rPr lang="zh-CN" altLang="en-US" sz="24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师生员工病愈或按期解除集中隔离医学观察，并按规定完成居家健康监测、核酸检测结果阴性后方可返校。返校时,学校查验由具备资质的医疗机构开具的相关证明。</a:t>
            </a:r>
            <a:endParaRPr kumimoji="0" lang="zh-CN" altLang="en-US" sz="2400" b="0" i="0" u="none" strike="noStrike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armonyOS Sans SC" panose="00000500000000000000" pitchFamily="2" charset="-122"/>
              <a:ea typeface="HarmonyOS Sans SC" panose="00000500000000000000" pitchFamily="2" charset="-122"/>
              <a:cs typeface="微软雅黑" panose="020B0503020204020204" charset="-122"/>
              <a:sym typeface="HarmonyOS Sans SC" panose="00000500000000000000" pitchFamily="2" charset="-122"/>
            </a:endParaRPr>
          </a:p>
        </p:txBody>
      </p:sp>
      <p:sp>
        <p:nvSpPr>
          <p:cNvPr id="5" name="弧形 4"/>
          <p:cNvSpPr/>
          <p:nvPr/>
        </p:nvSpPr>
        <p:spPr>
          <a:xfrm>
            <a:off x="2924175" y="257175"/>
            <a:ext cx="6344920" cy="6344920"/>
          </a:xfrm>
          <a:prstGeom prst="arc">
            <a:avLst>
              <a:gd name="adj1" fmla="val 18282817"/>
              <a:gd name="adj2" fmla="val 4446662"/>
            </a:avLst>
          </a:prstGeom>
          <a:ln w="127000" cap="rnd">
            <a:gradFill>
              <a:gsLst>
                <a:gs pos="100000">
                  <a:srgbClr val="6FB1FC">
                    <a:alpha val="10000"/>
                  </a:srgbClr>
                </a:gs>
                <a:gs pos="0">
                  <a:srgbClr val="6FB1FC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8" name="弧形 7"/>
          <p:cNvSpPr/>
          <p:nvPr/>
        </p:nvSpPr>
        <p:spPr>
          <a:xfrm>
            <a:off x="2924175" y="257175"/>
            <a:ext cx="6344920" cy="6344920"/>
          </a:xfrm>
          <a:prstGeom prst="arc">
            <a:avLst>
              <a:gd name="adj1" fmla="val 7635579"/>
              <a:gd name="adj2" fmla="val 14257908"/>
            </a:avLst>
          </a:prstGeom>
          <a:ln w="38100" cap="rnd">
            <a:gradFill>
              <a:gsLst>
                <a:gs pos="100000">
                  <a:srgbClr val="6FB1FC">
                    <a:alpha val="30000"/>
                  </a:srgbClr>
                </a:gs>
                <a:gs pos="0">
                  <a:srgbClr val="6FB1FC">
                    <a:alpha val="0"/>
                  </a:srgbClr>
                </a:gs>
              </a:gsLst>
              <a:lin ang="16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9" name="弧形 8"/>
          <p:cNvSpPr/>
          <p:nvPr/>
        </p:nvSpPr>
        <p:spPr>
          <a:xfrm>
            <a:off x="2505710" y="-161290"/>
            <a:ext cx="7181850" cy="7181850"/>
          </a:xfrm>
          <a:prstGeom prst="arc">
            <a:avLst>
              <a:gd name="adj1" fmla="val 7142988"/>
              <a:gd name="adj2" fmla="val 9262470"/>
            </a:avLst>
          </a:prstGeom>
          <a:ln w="12700" cap="rnd">
            <a:gradFill>
              <a:gsLst>
                <a:gs pos="58000">
                  <a:srgbClr val="6FB1FC">
                    <a:alpha val="100000"/>
                  </a:srgbClr>
                </a:gs>
                <a:gs pos="0">
                  <a:srgbClr val="6FB1FC">
                    <a:alpha val="0"/>
                  </a:srgbClr>
                </a:gs>
              </a:gsLst>
              <a:lin ang="16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1" name="同心圆 10"/>
          <p:cNvSpPr/>
          <p:nvPr/>
        </p:nvSpPr>
        <p:spPr>
          <a:xfrm rot="18900000">
            <a:off x="6595110" y="-560705"/>
            <a:ext cx="1079500" cy="1079500"/>
          </a:xfrm>
          <a:prstGeom prst="donut">
            <a:avLst>
              <a:gd name="adj" fmla="val 20382"/>
            </a:avLst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 rot="4080000">
            <a:off x="10126843" y="156947"/>
            <a:ext cx="2846249" cy="2091725"/>
          </a:xfrm>
          <a:custGeom>
            <a:avLst/>
            <a:gdLst>
              <a:gd name="connsiteX0" fmla="*/ 534857 w 2846249"/>
              <a:gd name="connsiteY0" fmla="*/ 33543 h 2091725"/>
              <a:gd name="connsiteX1" fmla="*/ 548410 w 2846249"/>
              <a:gd name="connsiteY1" fmla="*/ 0 h 2091725"/>
              <a:gd name="connsiteX2" fmla="*/ 553890 w 2846249"/>
              <a:gd name="connsiteY2" fmla="*/ 2214 h 2091725"/>
              <a:gd name="connsiteX3" fmla="*/ 0 w 2846249"/>
              <a:gd name="connsiteY3" fmla="*/ 1357361 h 2091725"/>
              <a:gd name="connsiteX4" fmla="*/ 419234 w 2846249"/>
              <a:gd name="connsiteY4" fmla="*/ 319722 h 2091725"/>
              <a:gd name="connsiteX5" fmla="*/ 416319 w 2846249"/>
              <a:gd name="connsiteY5" fmla="*/ 331056 h 2091725"/>
              <a:gd name="connsiteX6" fmla="*/ 397390 w 2846249"/>
              <a:gd name="connsiteY6" fmla="*/ 518830 h 2091725"/>
              <a:gd name="connsiteX7" fmla="*/ 1329110 w 2846249"/>
              <a:gd name="connsiteY7" fmla="*/ 1450550 h 2091725"/>
              <a:gd name="connsiteX8" fmla="*/ 2241901 w 2846249"/>
              <a:gd name="connsiteY8" fmla="*/ 706604 h 2091725"/>
              <a:gd name="connsiteX9" fmla="*/ 2245119 w 2846249"/>
              <a:gd name="connsiteY9" fmla="*/ 685516 h 2091725"/>
              <a:gd name="connsiteX10" fmla="*/ 2846249 w 2846249"/>
              <a:gd name="connsiteY10" fmla="*/ 928388 h 2091725"/>
              <a:gd name="connsiteX11" fmla="*/ 2831291 w 2846249"/>
              <a:gd name="connsiteY11" fmla="*/ 986561 h 2091725"/>
              <a:gd name="connsiteX12" fmla="*/ 1329110 w 2846249"/>
              <a:gd name="connsiteY12" fmla="*/ 2091725 h 2091725"/>
              <a:gd name="connsiteX13" fmla="*/ 24841 w 2846249"/>
              <a:gd name="connsiteY13" fmla="*/ 1398250 h 20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46249" h="2091725">
                <a:moveTo>
                  <a:pt x="534857" y="33543"/>
                </a:moveTo>
                <a:lnTo>
                  <a:pt x="548410" y="0"/>
                </a:lnTo>
                <a:lnTo>
                  <a:pt x="553890" y="2214"/>
                </a:lnTo>
                <a:close/>
                <a:moveTo>
                  <a:pt x="0" y="1357361"/>
                </a:moveTo>
                <a:lnTo>
                  <a:pt x="419234" y="319722"/>
                </a:lnTo>
                <a:lnTo>
                  <a:pt x="416319" y="331056"/>
                </a:lnTo>
                <a:cubicBezTo>
                  <a:pt x="403908" y="391709"/>
                  <a:pt x="397390" y="454508"/>
                  <a:pt x="397390" y="518830"/>
                </a:cubicBezTo>
                <a:cubicBezTo>
                  <a:pt x="397390" y="1033405"/>
                  <a:pt x="814535" y="1450550"/>
                  <a:pt x="1329110" y="1450550"/>
                </a:cubicBezTo>
                <a:cubicBezTo>
                  <a:pt x="1779363" y="1450550"/>
                  <a:pt x="2155021" y="1131173"/>
                  <a:pt x="2241901" y="706604"/>
                </a:cubicBezTo>
                <a:lnTo>
                  <a:pt x="2245119" y="685516"/>
                </a:lnTo>
                <a:lnTo>
                  <a:pt x="2846249" y="928388"/>
                </a:lnTo>
                <a:lnTo>
                  <a:pt x="2831291" y="986561"/>
                </a:lnTo>
                <a:cubicBezTo>
                  <a:pt x="2632144" y="1626837"/>
                  <a:pt x="2034918" y="2091724"/>
                  <a:pt x="1329110" y="2091725"/>
                </a:cubicBezTo>
                <a:cubicBezTo>
                  <a:pt x="786182" y="2091725"/>
                  <a:pt x="307501" y="1816643"/>
                  <a:pt x="24841" y="1398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2" name="同心圆 11"/>
          <p:cNvSpPr/>
          <p:nvPr/>
        </p:nvSpPr>
        <p:spPr>
          <a:xfrm rot="1080000">
            <a:off x="-882650" y="4491355"/>
            <a:ext cx="1514475" cy="1514475"/>
          </a:xfrm>
          <a:prstGeom prst="donut">
            <a:avLst>
              <a:gd name="adj" fmla="val 20382"/>
            </a:avLst>
          </a:prstGeom>
          <a:gradFill>
            <a:gsLst>
              <a:gs pos="0">
                <a:srgbClr val="FFFFFF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pic>
        <p:nvPicPr>
          <p:cNvPr id="54" name="图形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81805" y="4038600"/>
            <a:ext cx="3486150" cy="2614295"/>
          </a:xfrm>
          <a:prstGeom prst="rect">
            <a:avLst/>
          </a:prstGeom>
        </p:spPr>
      </p:pic>
      <p:sp>
        <p:nvSpPr>
          <p:cNvPr id="3" name="弧形 2"/>
          <p:cNvSpPr/>
          <p:nvPr/>
        </p:nvSpPr>
        <p:spPr>
          <a:xfrm>
            <a:off x="1623060" y="-1043940"/>
            <a:ext cx="8947150" cy="8947150"/>
          </a:xfrm>
          <a:prstGeom prst="arc">
            <a:avLst>
              <a:gd name="adj1" fmla="val 8070564"/>
              <a:gd name="adj2" fmla="val 11149681"/>
            </a:avLst>
          </a:prstGeom>
          <a:ln w="12700" cap="rnd">
            <a:gradFill>
              <a:gsLst>
                <a:gs pos="58000">
                  <a:srgbClr val="6FB1FC">
                    <a:alpha val="100000"/>
                  </a:srgbClr>
                </a:gs>
                <a:gs pos="0">
                  <a:srgbClr val="6FB1FC">
                    <a:alpha val="0"/>
                  </a:srgbClr>
                </a:gs>
              </a:gsLst>
              <a:lin ang="16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4" name="弧形 13"/>
          <p:cNvSpPr/>
          <p:nvPr/>
        </p:nvSpPr>
        <p:spPr>
          <a:xfrm>
            <a:off x="1358900" y="-1308100"/>
            <a:ext cx="9475470" cy="9475470"/>
          </a:xfrm>
          <a:prstGeom prst="arc">
            <a:avLst>
              <a:gd name="adj1" fmla="val 19086001"/>
              <a:gd name="adj2" fmla="val 1642255"/>
            </a:avLst>
          </a:prstGeom>
          <a:ln w="38100" cap="rnd">
            <a:gradFill>
              <a:gsLst>
                <a:gs pos="58000">
                  <a:schemeClr val="bg1">
                    <a:alpha val="15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5" name="弧形 14"/>
          <p:cNvSpPr/>
          <p:nvPr/>
        </p:nvSpPr>
        <p:spPr>
          <a:xfrm>
            <a:off x="631190" y="-2035810"/>
            <a:ext cx="10930890" cy="10930890"/>
          </a:xfrm>
          <a:prstGeom prst="arc">
            <a:avLst>
              <a:gd name="adj1" fmla="val 8883812"/>
              <a:gd name="adj2" fmla="val 12861944"/>
            </a:avLst>
          </a:prstGeom>
          <a:ln w="254000" cap="rnd">
            <a:gradFill>
              <a:gsLst>
                <a:gs pos="58000">
                  <a:srgbClr val="6FB1FC">
                    <a:alpha val="10000"/>
                  </a:srgbClr>
                </a:gs>
                <a:gs pos="0">
                  <a:srgbClr val="6FB1FC">
                    <a:alpha val="0"/>
                  </a:srgbClr>
                </a:gs>
              </a:gsLst>
              <a:lin ang="16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6" name="弧形 15"/>
          <p:cNvSpPr/>
          <p:nvPr/>
        </p:nvSpPr>
        <p:spPr>
          <a:xfrm>
            <a:off x="506095" y="-2160905"/>
            <a:ext cx="11181080" cy="11181080"/>
          </a:xfrm>
          <a:prstGeom prst="arc">
            <a:avLst>
              <a:gd name="adj1" fmla="val 20509640"/>
              <a:gd name="adj2" fmla="val 2090759"/>
            </a:avLst>
          </a:prstGeom>
          <a:ln w="381000" cap="rnd">
            <a:gradFill>
              <a:gsLst>
                <a:gs pos="58000">
                  <a:schemeClr val="bg1">
                    <a:alpha val="1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pic>
        <p:nvPicPr>
          <p:cNvPr id="20" name="图片 19" descr="江苏开大logo_画板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9248" y="100550"/>
            <a:ext cx="2619011" cy="79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blob (1)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172" r="11591" b="39083"/>
          <a:stretch>
            <a:fillRect/>
          </a:stretch>
        </p:blipFill>
        <p:spPr>
          <a:xfrm rot="8160000">
            <a:off x="-2390249" y="-626282"/>
            <a:ext cx="7614950" cy="3805155"/>
          </a:xfrm>
          <a:custGeom>
            <a:avLst/>
            <a:gdLst>
              <a:gd name="connsiteX0" fmla="*/ 3940354 w 7614950"/>
              <a:gd name="connsiteY0" fmla="*/ 3805155 h 3805155"/>
              <a:gd name="connsiteX1" fmla="*/ 0 w 7614950"/>
              <a:gd name="connsiteY1" fmla="*/ 0 h 3805155"/>
              <a:gd name="connsiteX2" fmla="*/ 7614950 w 7614950"/>
              <a:gd name="connsiteY2" fmla="*/ 0 h 380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14950" h="3805155">
                <a:moveTo>
                  <a:pt x="3940354" y="3805155"/>
                </a:moveTo>
                <a:lnTo>
                  <a:pt x="0" y="0"/>
                </a:lnTo>
                <a:lnTo>
                  <a:pt x="7614950" y="0"/>
                </a:lnTo>
                <a:close/>
              </a:path>
            </a:pathLst>
          </a:custGeom>
        </p:spPr>
      </p:pic>
      <p:sp>
        <p:nvSpPr>
          <p:cNvPr id="14" name="同心圆 13"/>
          <p:cNvSpPr/>
          <p:nvPr/>
        </p:nvSpPr>
        <p:spPr>
          <a:xfrm rot="20460000">
            <a:off x="4122420" y="513080"/>
            <a:ext cx="914400" cy="790575"/>
          </a:xfrm>
          <a:prstGeom prst="donut">
            <a:avLst/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5" name="同心圆 14"/>
          <p:cNvSpPr/>
          <p:nvPr/>
        </p:nvSpPr>
        <p:spPr>
          <a:xfrm rot="5400000">
            <a:off x="-196215" y="5563870"/>
            <a:ext cx="706755" cy="706755"/>
          </a:xfrm>
          <a:prstGeom prst="donut">
            <a:avLst/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4696274" y="0"/>
            <a:ext cx="7495726" cy="6858000"/>
          </a:xfrm>
          <a:custGeom>
            <a:avLst/>
            <a:gdLst>
              <a:gd name="connsiteX0" fmla="*/ 1742 w 15087"/>
              <a:gd name="connsiteY0" fmla="*/ 8191 h 15896"/>
              <a:gd name="connsiteX1" fmla="*/ 8090 w 15087"/>
              <a:gd name="connsiteY1" fmla="*/ 0 h 15896"/>
              <a:gd name="connsiteX2" fmla="*/ 15087 w 15087"/>
              <a:gd name="connsiteY2" fmla="*/ 7981 h 15896"/>
              <a:gd name="connsiteX3" fmla="*/ 5088 w 15087"/>
              <a:gd name="connsiteY3" fmla="*/ 15896 h 15896"/>
              <a:gd name="connsiteX4" fmla="*/ 1742 w 15087"/>
              <a:gd name="connsiteY4" fmla="*/ 8191 h 1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4" h="10800">
                <a:moveTo>
                  <a:pt x="5281" y="0"/>
                </a:moveTo>
                <a:lnTo>
                  <a:pt x="11804" y="0"/>
                </a:lnTo>
                <a:lnTo>
                  <a:pt x="11804" y="10800"/>
                </a:lnTo>
                <a:lnTo>
                  <a:pt x="64" y="10800"/>
                </a:lnTo>
                <a:lnTo>
                  <a:pt x="64" y="10797"/>
                </a:lnTo>
                <a:cubicBezTo>
                  <a:pt x="-180" y="9542"/>
                  <a:pt x="254" y="8095"/>
                  <a:pt x="1742" y="6690"/>
                </a:cubicBezTo>
                <a:cubicBezTo>
                  <a:pt x="3306" y="4955"/>
                  <a:pt x="3890" y="1854"/>
                  <a:pt x="5277" y="6"/>
                </a:cubicBezTo>
                <a:lnTo>
                  <a:pt x="5281" y="0"/>
                </a:lnTo>
                <a:close/>
              </a:path>
            </a:pathLst>
          </a:custGeom>
          <a:gradFill>
            <a:gsLst>
              <a:gs pos="0">
                <a:srgbClr val="4364F7"/>
              </a:gs>
              <a:gs pos="100000">
                <a:srgbClr val="6FB1FC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5" name="同心圆 4"/>
          <p:cNvSpPr/>
          <p:nvPr/>
        </p:nvSpPr>
        <p:spPr>
          <a:xfrm rot="14700000">
            <a:off x="8180070" y="237490"/>
            <a:ext cx="1223645" cy="1223645"/>
          </a:xfrm>
          <a:prstGeom prst="donut">
            <a:avLst>
              <a:gd name="adj" fmla="val 25550"/>
            </a:avLst>
          </a:prstGeom>
          <a:gradFill>
            <a:gsLst>
              <a:gs pos="0">
                <a:srgbClr val="FFFFFF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 rot="20880000">
            <a:off x="10192975" y="4219259"/>
            <a:ext cx="2299776" cy="2714567"/>
          </a:xfrm>
          <a:custGeom>
            <a:avLst/>
            <a:gdLst>
              <a:gd name="connsiteX0" fmla="*/ 2299776 w 2299776"/>
              <a:gd name="connsiteY0" fmla="*/ 31609 h 2714567"/>
              <a:gd name="connsiteX1" fmla="*/ 2091567 w 2299776"/>
              <a:gd name="connsiteY1" fmla="*/ 1011158 h 2714567"/>
              <a:gd name="connsiteX2" fmla="*/ 2056587 w 2299776"/>
              <a:gd name="connsiteY2" fmla="*/ 1005819 h 2714567"/>
              <a:gd name="connsiteX3" fmla="*/ 1958659 w 2299776"/>
              <a:gd name="connsiteY3" fmla="*/ 1000874 h 2714567"/>
              <a:gd name="connsiteX4" fmla="*/ 1000875 w 2299776"/>
              <a:gd name="connsiteY4" fmla="*/ 1958658 h 2714567"/>
              <a:gd name="connsiteX5" fmla="*/ 1349420 w 2299776"/>
              <a:gd name="connsiteY5" fmla="*/ 2697731 h 2714567"/>
              <a:gd name="connsiteX6" fmla="*/ 1371934 w 2299776"/>
              <a:gd name="connsiteY6" fmla="*/ 2714567 h 2714567"/>
              <a:gd name="connsiteX7" fmla="*/ 61013 w 2299776"/>
              <a:gd name="connsiteY7" fmla="*/ 2435922 h 2714567"/>
              <a:gd name="connsiteX8" fmla="*/ 39793 w 2299776"/>
              <a:gd name="connsiteY8" fmla="*/ 2353396 h 2714567"/>
              <a:gd name="connsiteX9" fmla="*/ 0 w 2299776"/>
              <a:gd name="connsiteY9" fmla="*/ 1958658 h 2714567"/>
              <a:gd name="connsiteX10" fmla="*/ 1958659 w 2299776"/>
              <a:gd name="connsiteY10" fmla="*/ 0 h 2714567"/>
              <a:gd name="connsiteX11" fmla="*/ 2158921 w 2299776"/>
              <a:gd name="connsiteY11" fmla="*/ 10112 h 271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9776" h="2714567">
                <a:moveTo>
                  <a:pt x="2299776" y="31609"/>
                </a:moveTo>
                <a:lnTo>
                  <a:pt x="2091567" y="1011158"/>
                </a:lnTo>
                <a:lnTo>
                  <a:pt x="2056587" y="1005819"/>
                </a:lnTo>
                <a:cubicBezTo>
                  <a:pt x="2024389" y="1002549"/>
                  <a:pt x="1991720" y="1000874"/>
                  <a:pt x="1958659" y="1000874"/>
                </a:cubicBezTo>
                <a:cubicBezTo>
                  <a:pt x="1429690" y="1000874"/>
                  <a:pt x="1000875" y="1429689"/>
                  <a:pt x="1000875" y="1958658"/>
                </a:cubicBezTo>
                <a:cubicBezTo>
                  <a:pt x="1000875" y="2256203"/>
                  <a:pt x="1136555" y="2522059"/>
                  <a:pt x="1349420" y="2697731"/>
                </a:cubicBezTo>
                <a:lnTo>
                  <a:pt x="1371934" y="2714567"/>
                </a:lnTo>
                <a:lnTo>
                  <a:pt x="61013" y="2435922"/>
                </a:lnTo>
                <a:lnTo>
                  <a:pt x="39793" y="2353396"/>
                </a:lnTo>
                <a:cubicBezTo>
                  <a:pt x="13703" y="2225892"/>
                  <a:pt x="0" y="2093875"/>
                  <a:pt x="0" y="1958658"/>
                </a:cubicBezTo>
                <a:cubicBezTo>
                  <a:pt x="1" y="876921"/>
                  <a:pt x="876922" y="0"/>
                  <a:pt x="1958659" y="0"/>
                </a:cubicBezTo>
                <a:cubicBezTo>
                  <a:pt x="2026267" y="0"/>
                  <a:pt x="2093076" y="3425"/>
                  <a:pt x="2158921" y="1011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46125" y="864235"/>
            <a:ext cx="10699750" cy="5406390"/>
          </a:xfrm>
          <a:prstGeom prst="roundRect">
            <a:avLst>
              <a:gd name="adj" fmla="val 3969"/>
            </a:avLst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39" name="大标题"/>
          <p:cNvSpPr txBox="1">
            <a:spLocks noGrp="1"/>
          </p:cNvSpPr>
          <p:nvPr/>
        </p:nvSpPr>
        <p:spPr>
          <a:xfrm>
            <a:off x="2952992" y="2246623"/>
            <a:ext cx="6286650" cy="111061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9pPr>
          </a:lstStyle>
          <a:p>
            <a:pPr indent="12065" algn="ctr" defTabSz="868680">
              <a:lnSpc>
                <a:spcPct val="120000"/>
              </a:lnSpc>
              <a:defRPr sz="5130">
                <a:solidFill>
                  <a:srgbClr val="FFFFFF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华文宋体" panose="02010600040101010101" charset="-122"/>
              </a:defRPr>
            </a:pPr>
            <a:r>
              <a:rPr lang="zh-CN" sz="4400" b="1" dirty="0">
                <a:solidFill>
                  <a:schemeClr val="tx1"/>
                </a:solidFill>
                <a:effectLst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公民防疫基本行为准则</a:t>
            </a:r>
          </a:p>
        </p:txBody>
      </p:sp>
      <p:sp>
        <p:nvSpPr>
          <p:cNvPr id="6" name="同心圆 5"/>
          <p:cNvSpPr/>
          <p:nvPr/>
        </p:nvSpPr>
        <p:spPr>
          <a:xfrm rot="5160000">
            <a:off x="9684385" y="1719580"/>
            <a:ext cx="509905" cy="509905"/>
          </a:xfrm>
          <a:prstGeom prst="donut">
            <a:avLst/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7" name="同心圆 6"/>
          <p:cNvSpPr/>
          <p:nvPr/>
        </p:nvSpPr>
        <p:spPr>
          <a:xfrm rot="2940000">
            <a:off x="5520690" y="4685030"/>
            <a:ext cx="1149985" cy="1149985"/>
          </a:xfrm>
          <a:prstGeom prst="donut">
            <a:avLst/>
          </a:prstGeom>
          <a:gradFill>
            <a:gsLst>
              <a:gs pos="0">
                <a:srgbClr val="6FB1FC">
                  <a:alpha val="17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-1079552"/>
            <a:ext cx="1460280" cy="289882"/>
            <a:chOff x="7489" y="-1656"/>
            <a:chExt cx="7254" cy="1440"/>
          </a:xfrm>
        </p:grpSpPr>
        <p:sp>
          <p:nvSpPr>
            <p:cNvPr id="18" name="矩形 17"/>
            <p:cNvSpPr/>
            <p:nvPr/>
          </p:nvSpPr>
          <p:spPr>
            <a:xfrm>
              <a:off x="7489" y="-1656"/>
              <a:ext cx="1440" cy="14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</a:endParaRPr>
            </a:p>
          </p:txBody>
        </p:sp>
        <p:sp>
          <p:nvSpPr>
            <p:cNvPr id="19" name="矩形 18"/>
            <p:cNvSpPr/>
            <p:nvPr userDrawn="1"/>
          </p:nvSpPr>
          <p:spPr>
            <a:xfrm>
              <a:off x="13303" y="-1656"/>
              <a:ext cx="1440" cy="1440"/>
            </a:xfrm>
            <a:prstGeom prst="rect">
              <a:avLst/>
            </a:prstGeom>
            <a:solidFill>
              <a:srgbClr val="6FB1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 userDrawn="1"/>
          </p:nvSpPr>
          <p:spPr>
            <a:xfrm>
              <a:off x="11365" y="-1656"/>
              <a:ext cx="1440" cy="1440"/>
            </a:xfrm>
            <a:prstGeom prst="rect">
              <a:avLst/>
            </a:prstGeom>
            <a:solidFill>
              <a:srgbClr val="4364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 userDrawn="1"/>
          </p:nvSpPr>
          <p:spPr>
            <a:xfrm>
              <a:off x="9427" y="-1656"/>
              <a:ext cx="1440" cy="1440"/>
            </a:xfrm>
            <a:prstGeom prst="rect">
              <a:avLst/>
            </a:prstGeom>
            <a:solidFill>
              <a:srgbClr val="005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</a:endParaRPr>
            </a:p>
          </p:txBody>
        </p:sp>
      </p:grpSp>
      <p:pic>
        <p:nvPicPr>
          <p:cNvPr id="24" name="图片 23" descr="江苏开大logo_画板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88" y="72235"/>
            <a:ext cx="2619011" cy="792000"/>
          </a:xfrm>
          <a:prstGeom prst="rect">
            <a:avLst/>
          </a:prstGeom>
        </p:spPr>
      </p:pic>
      <p:sp>
        <p:nvSpPr>
          <p:cNvPr id="8" name="大标题"/>
          <p:cNvSpPr txBox="1">
            <a:spLocks noGrp="1"/>
          </p:cNvSpPr>
          <p:nvPr/>
        </p:nvSpPr>
        <p:spPr>
          <a:xfrm>
            <a:off x="3599595" y="3714146"/>
            <a:ext cx="4991100" cy="73469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1F497D"/>
                </a:solidFill>
                <a:uFillTx/>
                <a:latin typeface="+mn-lt"/>
                <a:ea typeface="+mn-ea"/>
                <a:cs typeface="+mn-cs"/>
                <a:sym typeface="Calibri" panose="020F0502020204030204"/>
              </a:defRPr>
            </a:lvl9pPr>
          </a:lstStyle>
          <a:p>
            <a:pPr indent="12065" algn="ctr" defTabSz="868680">
              <a:lnSpc>
                <a:spcPct val="120000"/>
              </a:lnSpc>
              <a:defRPr sz="5130">
                <a:solidFill>
                  <a:srgbClr val="FFFFFF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华文宋体" panose="02010600040101010101" charset="-122"/>
              </a:defRPr>
            </a:pPr>
            <a:r>
              <a:rPr 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国家卫健委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blob (5)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34" t="45385"/>
          <a:stretch>
            <a:fillRect/>
          </a:stretch>
        </p:blipFill>
        <p:spPr>
          <a:xfrm rot="19500000">
            <a:off x="-1445872" y="-617525"/>
            <a:ext cx="5901610" cy="3233971"/>
          </a:xfrm>
          <a:custGeom>
            <a:avLst/>
            <a:gdLst>
              <a:gd name="connsiteX0" fmla="*/ 2264451 w 5901610"/>
              <a:gd name="connsiteY0" fmla="*/ 0 h 3233971"/>
              <a:gd name="connsiteX1" fmla="*/ 5901610 w 5901610"/>
              <a:gd name="connsiteY1" fmla="*/ 2546767 h 3233971"/>
              <a:gd name="connsiteX2" fmla="*/ 5901610 w 5901610"/>
              <a:gd name="connsiteY2" fmla="*/ 3233971 h 3233971"/>
              <a:gd name="connsiteX3" fmla="*/ 0 w 5901610"/>
              <a:gd name="connsiteY3" fmla="*/ 3233971 h 323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1610" h="3233971">
                <a:moveTo>
                  <a:pt x="2264451" y="0"/>
                </a:moveTo>
                <a:lnTo>
                  <a:pt x="5901610" y="2546767"/>
                </a:lnTo>
                <a:lnTo>
                  <a:pt x="5901610" y="3233971"/>
                </a:lnTo>
                <a:lnTo>
                  <a:pt x="0" y="3233971"/>
                </a:lnTo>
                <a:close/>
              </a:path>
            </a:pathLst>
          </a:custGeom>
        </p:spPr>
      </p:pic>
      <p:sp>
        <p:nvSpPr>
          <p:cNvPr id="16" name="圆角矩形 15"/>
          <p:cNvSpPr/>
          <p:nvPr/>
        </p:nvSpPr>
        <p:spPr>
          <a:xfrm>
            <a:off x="1031240" y="960120"/>
            <a:ext cx="8911046" cy="2743200"/>
          </a:xfrm>
          <a:prstGeom prst="roundRect">
            <a:avLst>
              <a:gd name="adj" fmla="val 5885"/>
            </a:avLst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45" name="矩形 1"/>
          <p:cNvSpPr>
            <a:spLocks noChangeArrowheads="1"/>
          </p:cNvSpPr>
          <p:nvPr/>
        </p:nvSpPr>
        <p:spPr bwMode="auto">
          <a:xfrm>
            <a:off x="1795145" y="1094105"/>
            <a:ext cx="1351280" cy="44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勤洗手</a:t>
            </a:r>
          </a:p>
        </p:txBody>
      </p:sp>
      <p:sp>
        <p:nvSpPr>
          <p:cNvPr id="44" name="矩形 1"/>
          <p:cNvSpPr>
            <a:spLocks noChangeArrowheads="1"/>
          </p:cNvSpPr>
          <p:nvPr/>
        </p:nvSpPr>
        <p:spPr bwMode="auto">
          <a:xfrm>
            <a:off x="1489693" y="1484877"/>
            <a:ext cx="46164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8" rIns="91417" bIns="45708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手脏后，要洗手；做饭前，餐饮前，便前，护理老人、儿童和病人前，触摸口鼻和眼睛前，要洗手或手消毒；外出返家后，护理病人后 ，咳嗽或打喷嚏后，做清洁后，清理垃圾后，便后，接触快递后，接触电梯按钮、门把手等公共设施后，要洗手或手消毒。</a:t>
            </a:r>
          </a:p>
        </p:txBody>
      </p:sp>
      <p:sp>
        <p:nvSpPr>
          <p:cNvPr id="25" name="同心圆 24"/>
          <p:cNvSpPr/>
          <p:nvPr/>
        </p:nvSpPr>
        <p:spPr>
          <a:xfrm rot="18900000">
            <a:off x="6498590" y="-381000"/>
            <a:ext cx="1111250" cy="1111250"/>
          </a:xfrm>
          <a:prstGeom prst="donut">
            <a:avLst>
              <a:gd name="adj" fmla="val 20382"/>
            </a:avLst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 rot="4080000">
            <a:off x="9220798" y="4743423"/>
            <a:ext cx="2324387" cy="3087641"/>
          </a:xfrm>
          <a:custGeom>
            <a:avLst/>
            <a:gdLst>
              <a:gd name="connsiteX0" fmla="*/ 123606 w 2324387"/>
              <a:gd name="connsiteY0" fmla="*/ 960654 h 3087641"/>
              <a:gd name="connsiteX1" fmla="*/ 1572895 w 2324387"/>
              <a:gd name="connsiteY1" fmla="*/ 0 h 3087641"/>
              <a:gd name="connsiteX2" fmla="*/ 2322630 w 2324387"/>
              <a:gd name="connsiteY2" fmla="*/ 189840 h 3087641"/>
              <a:gd name="connsiteX3" fmla="*/ 2324387 w 2324387"/>
              <a:gd name="connsiteY3" fmla="*/ 190908 h 3087641"/>
              <a:gd name="connsiteX4" fmla="*/ 2080993 w 2324387"/>
              <a:gd name="connsiteY4" fmla="*/ 793331 h 3087641"/>
              <a:gd name="connsiteX5" fmla="*/ 1935563 w 2324387"/>
              <a:gd name="connsiteY5" fmla="*/ 714394 h 3087641"/>
              <a:gd name="connsiteX6" fmla="*/ 1572895 w 2324387"/>
              <a:gd name="connsiteY6" fmla="*/ 641175 h 3087641"/>
              <a:gd name="connsiteX7" fmla="*/ 641175 w 2324387"/>
              <a:gd name="connsiteY7" fmla="*/ 1572895 h 3087641"/>
              <a:gd name="connsiteX8" fmla="*/ 1385121 w 2324387"/>
              <a:gd name="connsiteY8" fmla="*/ 2485686 h 3087641"/>
              <a:gd name="connsiteX9" fmla="*/ 1396763 w 2324387"/>
              <a:gd name="connsiteY9" fmla="*/ 2486859 h 3087641"/>
              <a:gd name="connsiteX10" fmla="*/ 1154031 w 2324387"/>
              <a:gd name="connsiteY10" fmla="*/ 3087641 h 3087641"/>
              <a:gd name="connsiteX11" fmla="*/ 1105164 w 2324387"/>
              <a:gd name="connsiteY11" fmla="*/ 3075076 h 3087641"/>
              <a:gd name="connsiteX12" fmla="*/ 0 w 2324387"/>
              <a:gd name="connsiteY12" fmla="*/ 1572895 h 3087641"/>
              <a:gd name="connsiteX13" fmla="*/ 123606 w 2324387"/>
              <a:gd name="connsiteY13" fmla="*/ 960654 h 308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387" h="3087641">
                <a:moveTo>
                  <a:pt x="123606" y="960654"/>
                </a:moveTo>
                <a:cubicBezTo>
                  <a:pt x="362384" y="396117"/>
                  <a:pt x="921380" y="0"/>
                  <a:pt x="1572895" y="0"/>
                </a:cubicBezTo>
                <a:cubicBezTo>
                  <a:pt x="1844359" y="0"/>
                  <a:pt x="2099761" y="68770"/>
                  <a:pt x="2322630" y="189840"/>
                </a:cubicBezTo>
                <a:lnTo>
                  <a:pt x="2324387" y="190908"/>
                </a:lnTo>
                <a:lnTo>
                  <a:pt x="2080993" y="793331"/>
                </a:lnTo>
                <a:lnTo>
                  <a:pt x="1935563" y="714394"/>
                </a:lnTo>
                <a:cubicBezTo>
                  <a:pt x="1824093" y="667247"/>
                  <a:pt x="1701539" y="641175"/>
                  <a:pt x="1572895" y="641175"/>
                </a:cubicBezTo>
                <a:cubicBezTo>
                  <a:pt x="1058320" y="641175"/>
                  <a:pt x="641175" y="1058320"/>
                  <a:pt x="641175" y="1572895"/>
                </a:cubicBezTo>
                <a:cubicBezTo>
                  <a:pt x="641175" y="2023148"/>
                  <a:pt x="960552" y="2398807"/>
                  <a:pt x="1385121" y="2485686"/>
                </a:cubicBezTo>
                <a:lnTo>
                  <a:pt x="1396763" y="2486859"/>
                </a:lnTo>
                <a:lnTo>
                  <a:pt x="1154031" y="3087641"/>
                </a:lnTo>
                <a:lnTo>
                  <a:pt x="1105164" y="3075076"/>
                </a:lnTo>
                <a:cubicBezTo>
                  <a:pt x="464888" y="2875929"/>
                  <a:pt x="0" y="2278702"/>
                  <a:pt x="0" y="1572895"/>
                </a:cubicBezTo>
                <a:cubicBezTo>
                  <a:pt x="0" y="1355723"/>
                  <a:pt x="44013" y="1148832"/>
                  <a:pt x="123606" y="9606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7" name="同心圆 26"/>
          <p:cNvSpPr/>
          <p:nvPr/>
        </p:nvSpPr>
        <p:spPr>
          <a:xfrm rot="18840000">
            <a:off x="1200785" y="1505585"/>
            <a:ext cx="410210" cy="410210"/>
          </a:xfrm>
          <a:prstGeom prst="donut">
            <a:avLst>
              <a:gd name="adj" fmla="val 20382"/>
            </a:avLst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6"/>
          <a:stretch>
            <a:fillRect/>
          </a:stretch>
        </p:blipFill>
        <p:spPr>
          <a:xfrm>
            <a:off x="6479965" y="1121664"/>
            <a:ext cx="3224784" cy="2420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圆角矩形 1"/>
          <p:cNvSpPr/>
          <p:nvPr/>
        </p:nvSpPr>
        <p:spPr>
          <a:xfrm>
            <a:off x="2975913" y="3883042"/>
            <a:ext cx="8824777" cy="2611120"/>
          </a:xfrm>
          <a:prstGeom prst="roundRect">
            <a:avLst>
              <a:gd name="adj" fmla="val 5885"/>
            </a:avLst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7033110" y="4017027"/>
            <a:ext cx="2358390" cy="44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2.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科学戴口罩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6786730" y="4459622"/>
            <a:ext cx="4756785" cy="175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8" rIns="91417" bIns="45708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乘电梯时，乘坐公共交通工具时，进入人员密集的公共场所时，应佩戴口罩；出现发热、干咳、 乏力、咽痛等症状时，就医时，建议佩戴医用外科口罩或以上级别口罩。口罩需及时更换，每个口罩累计佩戴时间不超过8小时。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9043" y="4017027"/>
            <a:ext cx="3001645" cy="2246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图片 16" descr="江苏开大logo_画板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9248" y="100550"/>
            <a:ext cx="2619011" cy="79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blob (5)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34" t="45385"/>
          <a:stretch>
            <a:fillRect/>
          </a:stretch>
        </p:blipFill>
        <p:spPr>
          <a:xfrm rot="19500000">
            <a:off x="-1461112" y="-686105"/>
            <a:ext cx="5901610" cy="3233971"/>
          </a:xfrm>
          <a:custGeom>
            <a:avLst/>
            <a:gdLst>
              <a:gd name="connsiteX0" fmla="*/ 2264451 w 5901610"/>
              <a:gd name="connsiteY0" fmla="*/ 0 h 3233971"/>
              <a:gd name="connsiteX1" fmla="*/ 5901610 w 5901610"/>
              <a:gd name="connsiteY1" fmla="*/ 2546767 h 3233971"/>
              <a:gd name="connsiteX2" fmla="*/ 5901610 w 5901610"/>
              <a:gd name="connsiteY2" fmla="*/ 3233971 h 3233971"/>
              <a:gd name="connsiteX3" fmla="*/ 0 w 5901610"/>
              <a:gd name="connsiteY3" fmla="*/ 3233971 h 323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1610" h="3233971">
                <a:moveTo>
                  <a:pt x="2264451" y="0"/>
                </a:moveTo>
                <a:lnTo>
                  <a:pt x="5901610" y="2546767"/>
                </a:lnTo>
                <a:lnTo>
                  <a:pt x="5901610" y="3233971"/>
                </a:lnTo>
                <a:lnTo>
                  <a:pt x="0" y="3233971"/>
                </a:lnTo>
                <a:close/>
              </a:path>
            </a:pathLst>
          </a:custGeom>
        </p:spPr>
      </p:pic>
      <p:sp>
        <p:nvSpPr>
          <p:cNvPr id="16" name="圆角矩形 15"/>
          <p:cNvSpPr/>
          <p:nvPr/>
        </p:nvSpPr>
        <p:spPr>
          <a:xfrm>
            <a:off x="1113604" y="159657"/>
            <a:ext cx="7957826" cy="2011125"/>
          </a:xfrm>
          <a:prstGeom prst="roundRect">
            <a:avLst>
              <a:gd name="adj" fmla="val 5885"/>
            </a:avLst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5" name="同心圆 24"/>
          <p:cNvSpPr/>
          <p:nvPr/>
        </p:nvSpPr>
        <p:spPr>
          <a:xfrm rot="18900000">
            <a:off x="6498590" y="-381000"/>
            <a:ext cx="1111250" cy="1111250"/>
          </a:xfrm>
          <a:prstGeom prst="donut">
            <a:avLst>
              <a:gd name="adj" fmla="val 20382"/>
            </a:avLst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 rot="4080000">
            <a:off x="9220798" y="4743423"/>
            <a:ext cx="2324387" cy="3087641"/>
          </a:xfrm>
          <a:custGeom>
            <a:avLst/>
            <a:gdLst>
              <a:gd name="connsiteX0" fmla="*/ 123606 w 2324387"/>
              <a:gd name="connsiteY0" fmla="*/ 960654 h 3087641"/>
              <a:gd name="connsiteX1" fmla="*/ 1572895 w 2324387"/>
              <a:gd name="connsiteY1" fmla="*/ 0 h 3087641"/>
              <a:gd name="connsiteX2" fmla="*/ 2322630 w 2324387"/>
              <a:gd name="connsiteY2" fmla="*/ 189840 h 3087641"/>
              <a:gd name="connsiteX3" fmla="*/ 2324387 w 2324387"/>
              <a:gd name="connsiteY3" fmla="*/ 190908 h 3087641"/>
              <a:gd name="connsiteX4" fmla="*/ 2080993 w 2324387"/>
              <a:gd name="connsiteY4" fmla="*/ 793331 h 3087641"/>
              <a:gd name="connsiteX5" fmla="*/ 1935563 w 2324387"/>
              <a:gd name="connsiteY5" fmla="*/ 714394 h 3087641"/>
              <a:gd name="connsiteX6" fmla="*/ 1572895 w 2324387"/>
              <a:gd name="connsiteY6" fmla="*/ 641175 h 3087641"/>
              <a:gd name="connsiteX7" fmla="*/ 641175 w 2324387"/>
              <a:gd name="connsiteY7" fmla="*/ 1572895 h 3087641"/>
              <a:gd name="connsiteX8" fmla="*/ 1385121 w 2324387"/>
              <a:gd name="connsiteY8" fmla="*/ 2485686 h 3087641"/>
              <a:gd name="connsiteX9" fmla="*/ 1396763 w 2324387"/>
              <a:gd name="connsiteY9" fmla="*/ 2486859 h 3087641"/>
              <a:gd name="connsiteX10" fmla="*/ 1154031 w 2324387"/>
              <a:gd name="connsiteY10" fmla="*/ 3087641 h 3087641"/>
              <a:gd name="connsiteX11" fmla="*/ 1105164 w 2324387"/>
              <a:gd name="connsiteY11" fmla="*/ 3075076 h 3087641"/>
              <a:gd name="connsiteX12" fmla="*/ 0 w 2324387"/>
              <a:gd name="connsiteY12" fmla="*/ 1572895 h 3087641"/>
              <a:gd name="connsiteX13" fmla="*/ 123606 w 2324387"/>
              <a:gd name="connsiteY13" fmla="*/ 960654 h 308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387" h="3087641">
                <a:moveTo>
                  <a:pt x="123606" y="960654"/>
                </a:moveTo>
                <a:cubicBezTo>
                  <a:pt x="362384" y="396117"/>
                  <a:pt x="921380" y="0"/>
                  <a:pt x="1572895" y="0"/>
                </a:cubicBezTo>
                <a:cubicBezTo>
                  <a:pt x="1844359" y="0"/>
                  <a:pt x="2099761" y="68770"/>
                  <a:pt x="2322630" y="189840"/>
                </a:cubicBezTo>
                <a:lnTo>
                  <a:pt x="2324387" y="190908"/>
                </a:lnTo>
                <a:lnTo>
                  <a:pt x="2080993" y="793331"/>
                </a:lnTo>
                <a:lnTo>
                  <a:pt x="1935563" y="714394"/>
                </a:lnTo>
                <a:cubicBezTo>
                  <a:pt x="1824093" y="667247"/>
                  <a:pt x="1701539" y="641175"/>
                  <a:pt x="1572895" y="641175"/>
                </a:cubicBezTo>
                <a:cubicBezTo>
                  <a:pt x="1058320" y="641175"/>
                  <a:pt x="641175" y="1058320"/>
                  <a:pt x="641175" y="1572895"/>
                </a:cubicBezTo>
                <a:cubicBezTo>
                  <a:pt x="641175" y="2023148"/>
                  <a:pt x="960552" y="2398807"/>
                  <a:pt x="1385121" y="2485686"/>
                </a:cubicBezTo>
                <a:lnTo>
                  <a:pt x="1396763" y="2486859"/>
                </a:lnTo>
                <a:lnTo>
                  <a:pt x="1154031" y="3087641"/>
                </a:lnTo>
                <a:lnTo>
                  <a:pt x="1105164" y="3075076"/>
                </a:lnTo>
                <a:cubicBezTo>
                  <a:pt x="464888" y="2875929"/>
                  <a:pt x="0" y="2278702"/>
                  <a:pt x="0" y="1572895"/>
                </a:cubicBezTo>
                <a:cubicBezTo>
                  <a:pt x="0" y="1355723"/>
                  <a:pt x="44013" y="1148832"/>
                  <a:pt x="123606" y="9606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7" name="同心圆 26"/>
          <p:cNvSpPr/>
          <p:nvPr/>
        </p:nvSpPr>
        <p:spPr>
          <a:xfrm rot="18840000">
            <a:off x="1193613" y="659138"/>
            <a:ext cx="410210" cy="410210"/>
          </a:xfrm>
          <a:prstGeom prst="donut">
            <a:avLst>
              <a:gd name="adj" fmla="val 20382"/>
            </a:avLst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6"/>
          <a:stretch>
            <a:fillRect/>
          </a:stretch>
        </p:blipFill>
        <p:spPr>
          <a:xfrm>
            <a:off x="6519108" y="281703"/>
            <a:ext cx="2378149" cy="1762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圆角矩形 6"/>
          <p:cNvSpPr/>
          <p:nvPr/>
        </p:nvSpPr>
        <p:spPr>
          <a:xfrm>
            <a:off x="2045214" y="4518228"/>
            <a:ext cx="7934235" cy="2118091"/>
          </a:xfrm>
          <a:prstGeom prst="roundRect">
            <a:avLst>
              <a:gd name="adj" fmla="val 5885"/>
            </a:avLst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2463271" y="4800097"/>
            <a:ext cx="2219960" cy="44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5.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文明用餐</a:t>
            </a: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2346611" y="5266187"/>
            <a:ext cx="4478020" cy="75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8" rIns="91417" bIns="45708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不混用餐具，夹菜用公筷，尽量分餐食；食堂就餐时，尽量自备餐具。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2960915" y="2300348"/>
            <a:ext cx="8231051" cy="2091312"/>
          </a:xfrm>
          <a:prstGeom prst="roundRect">
            <a:avLst>
              <a:gd name="adj" fmla="val 5885"/>
            </a:avLst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5925161" y="2709778"/>
            <a:ext cx="2358390" cy="44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4.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少聚集</a:t>
            </a: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6088721" y="3122683"/>
            <a:ext cx="4756785" cy="75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8" rIns="91417" bIns="45708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疫情期间，少聚餐聚会，少走亲访友，少参加喜宴丧事，非必要不到人群密集的场所。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438" y="4627234"/>
            <a:ext cx="2526226" cy="1900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1877508" y="574048"/>
            <a:ext cx="2408555" cy="44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3.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注意咳嗽礼仪</a:t>
            </a: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1631128" y="1016643"/>
            <a:ext cx="4616450" cy="75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8" rIns="91417" bIns="45708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咳嗽打喷嚏时，用纸巾捂住口鼻，无纸巾时用手肘代替，注意纸巾不要乱丢。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0715" y="2417864"/>
            <a:ext cx="2472666" cy="1856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图片 18" descr="江苏开大logo_画板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9248" y="100550"/>
            <a:ext cx="2619011" cy="79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blob (5)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34" t="45385"/>
          <a:stretch>
            <a:fillRect/>
          </a:stretch>
        </p:blipFill>
        <p:spPr>
          <a:xfrm rot="19500000">
            <a:off x="-1461112" y="-686105"/>
            <a:ext cx="5901610" cy="3233971"/>
          </a:xfrm>
          <a:custGeom>
            <a:avLst/>
            <a:gdLst>
              <a:gd name="connsiteX0" fmla="*/ 2264451 w 5901610"/>
              <a:gd name="connsiteY0" fmla="*/ 0 h 3233971"/>
              <a:gd name="connsiteX1" fmla="*/ 5901610 w 5901610"/>
              <a:gd name="connsiteY1" fmla="*/ 2546767 h 3233971"/>
              <a:gd name="connsiteX2" fmla="*/ 5901610 w 5901610"/>
              <a:gd name="connsiteY2" fmla="*/ 3233971 h 3233971"/>
              <a:gd name="connsiteX3" fmla="*/ 0 w 5901610"/>
              <a:gd name="connsiteY3" fmla="*/ 3233971 h 323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1610" h="3233971">
                <a:moveTo>
                  <a:pt x="2264451" y="0"/>
                </a:moveTo>
                <a:lnTo>
                  <a:pt x="5901610" y="2546767"/>
                </a:lnTo>
                <a:lnTo>
                  <a:pt x="5901610" y="3233971"/>
                </a:lnTo>
                <a:lnTo>
                  <a:pt x="0" y="3233971"/>
                </a:lnTo>
                <a:close/>
              </a:path>
            </a:pathLst>
          </a:custGeom>
        </p:spPr>
      </p:pic>
      <p:sp>
        <p:nvSpPr>
          <p:cNvPr id="16" name="圆角矩形 15"/>
          <p:cNvSpPr/>
          <p:nvPr/>
        </p:nvSpPr>
        <p:spPr>
          <a:xfrm>
            <a:off x="1605188" y="892550"/>
            <a:ext cx="8133897" cy="2406769"/>
          </a:xfrm>
          <a:prstGeom prst="roundRect">
            <a:avLst>
              <a:gd name="adj" fmla="val 5885"/>
            </a:avLst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5" name="同心圆 24"/>
          <p:cNvSpPr/>
          <p:nvPr/>
        </p:nvSpPr>
        <p:spPr>
          <a:xfrm rot="18900000">
            <a:off x="6498590" y="-381000"/>
            <a:ext cx="1111250" cy="1111250"/>
          </a:xfrm>
          <a:prstGeom prst="donut">
            <a:avLst>
              <a:gd name="adj" fmla="val 20382"/>
            </a:avLst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 rot="4080000">
            <a:off x="9220798" y="4743423"/>
            <a:ext cx="2324387" cy="3087641"/>
          </a:xfrm>
          <a:custGeom>
            <a:avLst/>
            <a:gdLst>
              <a:gd name="connsiteX0" fmla="*/ 123606 w 2324387"/>
              <a:gd name="connsiteY0" fmla="*/ 960654 h 3087641"/>
              <a:gd name="connsiteX1" fmla="*/ 1572895 w 2324387"/>
              <a:gd name="connsiteY1" fmla="*/ 0 h 3087641"/>
              <a:gd name="connsiteX2" fmla="*/ 2322630 w 2324387"/>
              <a:gd name="connsiteY2" fmla="*/ 189840 h 3087641"/>
              <a:gd name="connsiteX3" fmla="*/ 2324387 w 2324387"/>
              <a:gd name="connsiteY3" fmla="*/ 190908 h 3087641"/>
              <a:gd name="connsiteX4" fmla="*/ 2080993 w 2324387"/>
              <a:gd name="connsiteY4" fmla="*/ 793331 h 3087641"/>
              <a:gd name="connsiteX5" fmla="*/ 1935563 w 2324387"/>
              <a:gd name="connsiteY5" fmla="*/ 714394 h 3087641"/>
              <a:gd name="connsiteX6" fmla="*/ 1572895 w 2324387"/>
              <a:gd name="connsiteY6" fmla="*/ 641175 h 3087641"/>
              <a:gd name="connsiteX7" fmla="*/ 641175 w 2324387"/>
              <a:gd name="connsiteY7" fmla="*/ 1572895 h 3087641"/>
              <a:gd name="connsiteX8" fmla="*/ 1385121 w 2324387"/>
              <a:gd name="connsiteY8" fmla="*/ 2485686 h 3087641"/>
              <a:gd name="connsiteX9" fmla="*/ 1396763 w 2324387"/>
              <a:gd name="connsiteY9" fmla="*/ 2486859 h 3087641"/>
              <a:gd name="connsiteX10" fmla="*/ 1154031 w 2324387"/>
              <a:gd name="connsiteY10" fmla="*/ 3087641 h 3087641"/>
              <a:gd name="connsiteX11" fmla="*/ 1105164 w 2324387"/>
              <a:gd name="connsiteY11" fmla="*/ 3075076 h 3087641"/>
              <a:gd name="connsiteX12" fmla="*/ 0 w 2324387"/>
              <a:gd name="connsiteY12" fmla="*/ 1572895 h 3087641"/>
              <a:gd name="connsiteX13" fmla="*/ 123606 w 2324387"/>
              <a:gd name="connsiteY13" fmla="*/ 960654 h 308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387" h="3087641">
                <a:moveTo>
                  <a:pt x="123606" y="960654"/>
                </a:moveTo>
                <a:cubicBezTo>
                  <a:pt x="362384" y="396117"/>
                  <a:pt x="921380" y="0"/>
                  <a:pt x="1572895" y="0"/>
                </a:cubicBezTo>
                <a:cubicBezTo>
                  <a:pt x="1844359" y="0"/>
                  <a:pt x="2099761" y="68770"/>
                  <a:pt x="2322630" y="189840"/>
                </a:cubicBezTo>
                <a:lnTo>
                  <a:pt x="2324387" y="190908"/>
                </a:lnTo>
                <a:lnTo>
                  <a:pt x="2080993" y="793331"/>
                </a:lnTo>
                <a:lnTo>
                  <a:pt x="1935563" y="714394"/>
                </a:lnTo>
                <a:cubicBezTo>
                  <a:pt x="1824093" y="667247"/>
                  <a:pt x="1701539" y="641175"/>
                  <a:pt x="1572895" y="641175"/>
                </a:cubicBezTo>
                <a:cubicBezTo>
                  <a:pt x="1058320" y="641175"/>
                  <a:pt x="641175" y="1058320"/>
                  <a:pt x="641175" y="1572895"/>
                </a:cubicBezTo>
                <a:cubicBezTo>
                  <a:pt x="641175" y="2023148"/>
                  <a:pt x="960552" y="2398807"/>
                  <a:pt x="1385121" y="2485686"/>
                </a:cubicBezTo>
                <a:lnTo>
                  <a:pt x="1396763" y="2486859"/>
                </a:lnTo>
                <a:lnTo>
                  <a:pt x="1154031" y="3087641"/>
                </a:lnTo>
                <a:lnTo>
                  <a:pt x="1105164" y="3075076"/>
                </a:lnTo>
                <a:cubicBezTo>
                  <a:pt x="464888" y="2875929"/>
                  <a:pt x="0" y="2278702"/>
                  <a:pt x="0" y="1572895"/>
                </a:cubicBezTo>
                <a:cubicBezTo>
                  <a:pt x="0" y="1355723"/>
                  <a:pt x="44013" y="1148832"/>
                  <a:pt x="123606" y="9606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7" name="同心圆 26"/>
          <p:cNvSpPr/>
          <p:nvPr/>
        </p:nvSpPr>
        <p:spPr>
          <a:xfrm rot="18840000">
            <a:off x="1813555" y="977464"/>
            <a:ext cx="410210" cy="410210"/>
          </a:xfrm>
          <a:prstGeom prst="donut">
            <a:avLst>
              <a:gd name="adj" fmla="val 20382"/>
            </a:avLst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600285" y="3547576"/>
            <a:ext cx="8138800" cy="2591967"/>
          </a:xfrm>
          <a:prstGeom prst="roundRect">
            <a:avLst>
              <a:gd name="adj" fmla="val 5885"/>
            </a:avLst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2122714" y="4045754"/>
            <a:ext cx="2358390" cy="44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7.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常通风</a:t>
            </a: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2238826" y="4549627"/>
            <a:ext cx="4359275" cy="10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8" rIns="91417" bIns="45708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提倡勤开窗通风，每日开窗通风2-3次， 每次20-30分钟。温度适宜时，可使窗户常开。</a:t>
            </a: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2369094" y="1337986"/>
            <a:ext cx="2408555" cy="44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6.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遵守一米线</a:t>
            </a: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2122714" y="1780581"/>
            <a:ext cx="4616450" cy="75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8" rIns="91417" bIns="45708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排队、付款、交谈、运动、参观、购物时，要保持1米以上社交距离。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0892" y="1068238"/>
            <a:ext cx="2703051" cy="202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3907" y="3799014"/>
            <a:ext cx="2710036" cy="2138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图片 17" descr="江苏开大logo_画板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9248" y="100550"/>
            <a:ext cx="2619011" cy="79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blob (5)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34" t="45385"/>
          <a:stretch>
            <a:fillRect/>
          </a:stretch>
        </p:blipFill>
        <p:spPr>
          <a:xfrm rot="19500000">
            <a:off x="-1280297" y="-179522"/>
            <a:ext cx="5901610" cy="3233971"/>
          </a:xfrm>
          <a:custGeom>
            <a:avLst/>
            <a:gdLst>
              <a:gd name="connsiteX0" fmla="*/ 2264451 w 5901610"/>
              <a:gd name="connsiteY0" fmla="*/ 0 h 3233971"/>
              <a:gd name="connsiteX1" fmla="*/ 5901610 w 5901610"/>
              <a:gd name="connsiteY1" fmla="*/ 2546767 h 3233971"/>
              <a:gd name="connsiteX2" fmla="*/ 5901610 w 5901610"/>
              <a:gd name="connsiteY2" fmla="*/ 3233971 h 3233971"/>
              <a:gd name="connsiteX3" fmla="*/ 0 w 5901610"/>
              <a:gd name="connsiteY3" fmla="*/ 3233971 h 323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1610" h="3233971">
                <a:moveTo>
                  <a:pt x="2264451" y="0"/>
                </a:moveTo>
                <a:lnTo>
                  <a:pt x="5901610" y="2546767"/>
                </a:lnTo>
                <a:lnTo>
                  <a:pt x="5901610" y="3233971"/>
                </a:lnTo>
                <a:lnTo>
                  <a:pt x="0" y="3233971"/>
                </a:lnTo>
                <a:close/>
              </a:path>
            </a:pathLst>
          </a:custGeom>
        </p:spPr>
      </p:pic>
      <p:sp>
        <p:nvSpPr>
          <p:cNvPr id="16" name="圆角矩形 15"/>
          <p:cNvSpPr/>
          <p:nvPr/>
        </p:nvSpPr>
        <p:spPr>
          <a:xfrm>
            <a:off x="1048799" y="833440"/>
            <a:ext cx="9532115" cy="2928725"/>
          </a:xfrm>
          <a:prstGeom prst="roundRect">
            <a:avLst>
              <a:gd name="adj" fmla="val 5885"/>
            </a:avLst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5" name="同心圆 24"/>
          <p:cNvSpPr/>
          <p:nvPr/>
        </p:nvSpPr>
        <p:spPr>
          <a:xfrm rot="18900000">
            <a:off x="6498590" y="-381000"/>
            <a:ext cx="1111250" cy="1111250"/>
          </a:xfrm>
          <a:prstGeom prst="donut">
            <a:avLst>
              <a:gd name="adj" fmla="val 20382"/>
            </a:avLst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 rot="4080000">
            <a:off x="9220798" y="4743423"/>
            <a:ext cx="2324387" cy="3087641"/>
          </a:xfrm>
          <a:custGeom>
            <a:avLst/>
            <a:gdLst>
              <a:gd name="connsiteX0" fmla="*/ 123606 w 2324387"/>
              <a:gd name="connsiteY0" fmla="*/ 960654 h 3087641"/>
              <a:gd name="connsiteX1" fmla="*/ 1572895 w 2324387"/>
              <a:gd name="connsiteY1" fmla="*/ 0 h 3087641"/>
              <a:gd name="connsiteX2" fmla="*/ 2322630 w 2324387"/>
              <a:gd name="connsiteY2" fmla="*/ 189840 h 3087641"/>
              <a:gd name="connsiteX3" fmla="*/ 2324387 w 2324387"/>
              <a:gd name="connsiteY3" fmla="*/ 190908 h 3087641"/>
              <a:gd name="connsiteX4" fmla="*/ 2080993 w 2324387"/>
              <a:gd name="connsiteY4" fmla="*/ 793331 h 3087641"/>
              <a:gd name="connsiteX5" fmla="*/ 1935563 w 2324387"/>
              <a:gd name="connsiteY5" fmla="*/ 714394 h 3087641"/>
              <a:gd name="connsiteX6" fmla="*/ 1572895 w 2324387"/>
              <a:gd name="connsiteY6" fmla="*/ 641175 h 3087641"/>
              <a:gd name="connsiteX7" fmla="*/ 641175 w 2324387"/>
              <a:gd name="connsiteY7" fmla="*/ 1572895 h 3087641"/>
              <a:gd name="connsiteX8" fmla="*/ 1385121 w 2324387"/>
              <a:gd name="connsiteY8" fmla="*/ 2485686 h 3087641"/>
              <a:gd name="connsiteX9" fmla="*/ 1396763 w 2324387"/>
              <a:gd name="connsiteY9" fmla="*/ 2486859 h 3087641"/>
              <a:gd name="connsiteX10" fmla="*/ 1154031 w 2324387"/>
              <a:gd name="connsiteY10" fmla="*/ 3087641 h 3087641"/>
              <a:gd name="connsiteX11" fmla="*/ 1105164 w 2324387"/>
              <a:gd name="connsiteY11" fmla="*/ 3075076 h 3087641"/>
              <a:gd name="connsiteX12" fmla="*/ 0 w 2324387"/>
              <a:gd name="connsiteY12" fmla="*/ 1572895 h 3087641"/>
              <a:gd name="connsiteX13" fmla="*/ 123606 w 2324387"/>
              <a:gd name="connsiteY13" fmla="*/ 960654 h 308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387" h="3087641">
                <a:moveTo>
                  <a:pt x="123606" y="960654"/>
                </a:moveTo>
                <a:cubicBezTo>
                  <a:pt x="362384" y="396117"/>
                  <a:pt x="921380" y="0"/>
                  <a:pt x="1572895" y="0"/>
                </a:cubicBezTo>
                <a:cubicBezTo>
                  <a:pt x="1844359" y="0"/>
                  <a:pt x="2099761" y="68770"/>
                  <a:pt x="2322630" y="189840"/>
                </a:cubicBezTo>
                <a:lnTo>
                  <a:pt x="2324387" y="190908"/>
                </a:lnTo>
                <a:lnTo>
                  <a:pt x="2080993" y="793331"/>
                </a:lnTo>
                <a:lnTo>
                  <a:pt x="1935563" y="714394"/>
                </a:lnTo>
                <a:cubicBezTo>
                  <a:pt x="1824093" y="667247"/>
                  <a:pt x="1701539" y="641175"/>
                  <a:pt x="1572895" y="641175"/>
                </a:cubicBezTo>
                <a:cubicBezTo>
                  <a:pt x="1058320" y="641175"/>
                  <a:pt x="641175" y="1058320"/>
                  <a:pt x="641175" y="1572895"/>
                </a:cubicBezTo>
                <a:cubicBezTo>
                  <a:pt x="641175" y="2023148"/>
                  <a:pt x="960552" y="2398807"/>
                  <a:pt x="1385121" y="2485686"/>
                </a:cubicBezTo>
                <a:lnTo>
                  <a:pt x="1396763" y="2486859"/>
                </a:lnTo>
                <a:lnTo>
                  <a:pt x="1154031" y="3087641"/>
                </a:lnTo>
                <a:lnTo>
                  <a:pt x="1105164" y="3075076"/>
                </a:lnTo>
                <a:cubicBezTo>
                  <a:pt x="464888" y="2875929"/>
                  <a:pt x="0" y="2278702"/>
                  <a:pt x="0" y="1572895"/>
                </a:cubicBezTo>
                <a:cubicBezTo>
                  <a:pt x="0" y="1355723"/>
                  <a:pt x="44013" y="1148832"/>
                  <a:pt x="123606" y="9606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7" name="同心圆 26"/>
          <p:cNvSpPr/>
          <p:nvPr/>
        </p:nvSpPr>
        <p:spPr>
          <a:xfrm rot="18840000">
            <a:off x="1189899" y="918530"/>
            <a:ext cx="410210" cy="410210"/>
          </a:xfrm>
          <a:prstGeom prst="donut">
            <a:avLst>
              <a:gd name="adj" fmla="val 20382"/>
            </a:avLst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010194" y="3933629"/>
            <a:ext cx="9570720" cy="2638780"/>
          </a:xfrm>
          <a:prstGeom prst="roundRect">
            <a:avLst>
              <a:gd name="adj" fmla="val 5885"/>
            </a:avLst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1868797" y="4204584"/>
            <a:ext cx="2381885" cy="44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9.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保持厕所卫生</a:t>
            </a: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1622417" y="4647179"/>
            <a:ext cx="4563027" cy="142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8" rIns="91417" bIns="45708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马桶冲水前盖马桶盖，经常开窗或开启排气扇，保持存水弯水封。定期清洁消毒厕所内卫生洁具和地面，表面有脏污或霉点时，要及时清洁消毒。</a:t>
            </a: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1873794" y="833440"/>
            <a:ext cx="2408555" cy="44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8.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做好清洁消毒</a:t>
            </a: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1627414" y="1276035"/>
            <a:ext cx="4558030" cy="241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8" rIns="91417" bIns="45708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日常保持房间整洁。处理进口冷冻食品的炊具和台面，病人及访客使用的物品和餐饮具，要及时做好清洁消毒。收取快递时，用75%的酒精或含氯消毒剂等擦拭或喷洒快递外包装，拆封后及时丢弃外包装，并做好手卫生。空调使用前，要对空调壁挂机过滤网、蒸发器表面、进出风口进行清洗和消毒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39" y="1064014"/>
            <a:ext cx="3150816" cy="2363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39" y="4050301"/>
            <a:ext cx="3136211" cy="2355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图片 17" descr="江苏开大logo_画板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9248" y="100550"/>
            <a:ext cx="2619011" cy="79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blob (5)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34" t="45385"/>
          <a:stretch>
            <a:fillRect/>
          </a:stretch>
        </p:blipFill>
        <p:spPr>
          <a:xfrm rot="19500000">
            <a:off x="-1570332" y="-686105"/>
            <a:ext cx="5901610" cy="3233971"/>
          </a:xfrm>
          <a:custGeom>
            <a:avLst/>
            <a:gdLst>
              <a:gd name="connsiteX0" fmla="*/ 2264451 w 5901610"/>
              <a:gd name="connsiteY0" fmla="*/ 0 h 3233971"/>
              <a:gd name="connsiteX1" fmla="*/ 5901610 w 5901610"/>
              <a:gd name="connsiteY1" fmla="*/ 2546767 h 3233971"/>
              <a:gd name="connsiteX2" fmla="*/ 5901610 w 5901610"/>
              <a:gd name="connsiteY2" fmla="*/ 3233971 h 3233971"/>
              <a:gd name="connsiteX3" fmla="*/ 0 w 5901610"/>
              <a:gd name="connsiteY3" fmla="*/ 3233971 h 323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1610" h="3233971">
                <a:moveTo>
                  <a:pt x="2264451" y="0"/>
                </a:moveTo>
                <a:lnTo>
                  <a:pt x="5901610" y="2546767"/>
                </a:lnTo>
                <a:lnTo>
                  <a:pt x="5901610" y="3233971"/>
                </a:lnTo>
                <a:lnTo>
                  <a:pt x="0" y="3233971"/>
                </a:lnTo>
                <a:close/>
              </a:path>
            </a:pathLst>
          </a:custGeom>
        </p:spPr>
      </p:pic>
      <p:sp>
        <p:nvSpPr>
          <p:cNvPr id="16" name="圆角矩形 15"/>
          <p:cNvSpPr/>
          <p:nvPr/>
        </p:nvSpPr>
        <p:spPr>
          <a:xfrm>
            <a:off x="1328145" y="348343"/>
            <a:ext cx="8251286" cy="2104029"/>
          </a:xfrm>
          <a:prstGeom prst="roundRect">
            <a:avLst>
              <a:gd name="adj" fmla="val 5885"/>
            </a:avLst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5" name="同心圆 24"/>
          <p:cNvSpPr/>
          <p:nvPr/>
        </p:nvSpPr>
        <p:spPr>
          <a:xfrm rot="18900000">
            <a:off x="6498590" y="-381000"/>
            <a:ext cx="1111250" cy="1111250"/>
          </a:xfrm>
          <a:prstGeom prst="donut">
            <a:avLst>
              <a:gd name="adj" fmla="val 20382"/>
            </a:avLst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 rot="4080000">
            <a:off x="9220798" y="4743423"/>
            <a:ext cx="2324387" cy="3087641"/>
          </a:xfrm>
          <a:custGeom>
            <a:avLst/>
            <a:gdLst>
              <a:gd name="connsiteX0" fmla="*/ 123606 w 2324387"/>
              <a:gd name="connsiteY0" fmla="*/ 960654 h 3087641"/>
              <a:gd name="connsiteX1" fmla="*/ 1572895 w 2324387"/>
              <a:gd name="connsiteY1" fmla="*/ 0 h 3087641"/>
              <a:gd name="connsiteX2" fmla="*/ 2322630 w 2324387"/>
              <a:gd name="connsiteY2" fmla="*/ 189840 h 3087641"/>
              <a:gd name="connsiteX3" fmla="*/ 2324387 w 2324387"/>
              <a:gd name="connsiteY3" fmla="*/ 190908 h 3087641"/>
              <a:gd name="connsiteX4" fmla="*/ 2080993 w 2324387"/>
              <a:gd name="connsiteY4" fmla="*/ 793331 h 3087641"/>
              <a:gd name="connsiteX5" fmla="*/ 1935563 w 2324387"/>
              <a:gd name="connsiteY5" fmla="*/ 714394 h 3087641"/>
              <a:gd name="connsiteX6" fmla="*/ 1572895 w 2324387"/>
              <a:gd name="connsiteY6" fmla="*/ 641175 h 3087641"/>
              <a:gd name="connsiteX7" fmla="*/ 641175 w 2324387"/>
              <a:gd name="connsiteY7" fmla="*/ 1572895 h 3087641"/>
              <a:gd name="connsiteX8" fmla="*/ 1385121 w 2324387"/>
              <a:gd name="connsiteY8" fmla="*/ 2485686 h 3087641"/>
              <a:gd name="connsiteX9" fmla="*/ 1396763 w 2324387"/>
              <a:gd name="connsiteY9" fmla="*/ 2486859 h 3087641"/>
              <a:gd name="connsiteX10" fmla="*/ 1154031 w 2324387"/>
              <a:gd name="connsiteY10" fmla="*/ 3087641 h 3087641"/>
              <a:gd name="connsiteX11" fmla="*/ 1105164 w 2324387"/>
              <a:gd name="connsiteY11" fmla="*/ 3075076 h 3087641"/>
              <a:gd name="connsiteX12" fmla="*/ 0 w 2324387"/>
              <a:gd name="connsiteY12" fmla="*/ 1572895 h 3087641"/>
              <a:gd name="connsiteX13" fmla="*/ 123606 w 2324387"/>
              <a:gd name="connsiteY13" fmla="*/ 960654 h 308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387" h="3087641">
                <a:moveTo>
                  <a:pt x="123606" y="960654"/>
                </a:moveTo>
                <a:cubicBezTo>
                  <a:pt x="362384" y="396117"/>
                  <a:pt x="921380" y="0"/>
                  <a:pt x="1572895" y="0"/>
                </a:cubicBezTo>
                <a:cubicBezTo>
                  <a:pt x="1844359" y="0"/>
                  <a:pt x="2099761" y="68770"/>
                  <a:pt x="2322630" y="189840"/>
                </a:cubicBezTo>
                <a:lnTo>
                  <a:pt x="2324387" y="190908"/>
                </a:lnTo>
                <a:lnTo>
                  <a:pt x="2080993" y="793331"/>
                </a:lnTo>
                <a:lnTo>
                  <a:pt x="1935563" y="714394"/>
                </a:lnTo>
                <a:cubicBezTo>
                  <a:pt x="1824093" y="667247"/>
                  <a:pt x="1701539" y="641175"/>
                  <a:pt x="1572895" y="641175"/>
                </a:cubicBezTo>
                <a:cubicBezTo>
                  <a:pt x="1058320" y="641175"/>
                  <a:pt x="641175" y="1058320"/>
                  <a:pt x="641175" y="1572895"/>
                </a:cubicBezTo>
                <a:cubicBezTo>
                  <a:pt x="641175" y="2023148"/>
                  <a:pt x="960552" y="2398807"/>
                  <a:pt x="1385121" y="2485686"/>
                </a:cubicBezTo>
                <a:lnTo>
                  <a:pt x="1396763" y="2486859"/>
                </a:lnTo>
                <a:lnTo>
                  <a:pt x="1154031" y="3087641"/>
                </a:lnTo>
                <a:lnTo>
                  <a:pt x="1105164" y="3075076"/>
                </a:lnTo>
                <a:cubicBezTo>
                  <a:pt x="464888" y="2875929"/>
                  <a:pt x="0" y="2278702"/>
                  <a:pt x="0" y="1572895"/>
                </a:cubicBezTo>
                <a:cubicBezTo>
                  <a:pt x="0" y="1355723"/>
                  <a:pt x="44013" y="1148832"/>
                  <a:pt x="123606" y="9606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7" name="同心圆 26"/>
          <p:cNvSpPr/>
          <p:nvPr/>
        </p:nvSpPr>
        <p:spPr>
          <a:xfrm rot="18840000">
            <a:off x="1408155" y="662307"/>
            <a:ext cx="410210" cy="410210"/>
          </a:xfrm>
          <a:prstGeom prst="donut">
            <a:avLst>
              <a:gd name="adj" fmla="val 20382"/>
            </a:avLst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524000" y="4635657"/>
            <a:ext cx="7837714" cy="2051869"/>
          </a:xfrm>
          <a:prstGeom prst="roundRect">
            <a:avLst>
              <a:gd name="adj" fmla="val 5885"/>
            </a:avLst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1922782" y="4852672"/>
            <a:ext cx="2219960" cy="44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12.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疫苗接种</a:t>
            </a: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733549" y="5220972"/>
            <a:ext cx="4502512" cy="108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8" rIns="91417" bIns="45708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响应国家新冠病毒疫苗接种政策，3岁以上适龄无接种禁忌人群应接种疫苗，做到“应接尽接”，保护个人健康。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2960915" y="2558276"/>
            <a:ext cx="8157028" cy="2005485"/>
          </a:xfrm>
          <a:prstGeom prst="roundRect">
            <a:avLst>
              <a:gd name="adj" fmla="val 5885"/>
            </a:avLst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6235701" y="2830691"/>
            <a:ext cx="2358390" cy="44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11.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核酸检测</a:t>
            </a: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6134462" y="3273286"/>
            <a:ext cx="4751252" cy="108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8" rIns="91417" bIns="45708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按要求配合做好常态化疫情防控和本土疫情处置中的核酸检测，确保“应检尽检”，对自己和家人的健康负责。</a:t>
            </a: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2092050" y="577217"/>
            <a:ext cx="3112770" cy="44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10.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养成健康生活方式</a:t>
            </a: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1845670" y="1019812"/>
            <a:ext cx="4616450" cy="141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8" rIns="91417" bIns="45708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加强身体锻炼，坚持作息规律，保证睡眠充足，保持心态健康；健康饮食，戒烟限酒；做好每日健康监测，有发热、干咳、乏力、咽痛等症状时，及时就医。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478" y="457746"/>
            <a:ext cx="2620645" cy="196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6931" y="2602408"/>
            <a:ext cx="2541270" cy="1909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6232" y="4689181"/>
            <a:ext cx="2669540" cy="1998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图片 18" descr="江苏开大logo_画板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9248" y="100550"/>
            <a:ext cx="2619011" cy="79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0" y="-106680"/>
            <a:ext cx="12192000" cy="6104713"/>
          </a:xfrm>
          <a:custGeom>
            <a:avLst/>
            <a:gdLst>
              <a:gd name="adj1" fmla="val 7113"/>
              <a:gd name="adj2" fmla="val 0"/>
              <a:gd name="a1" fmla="pin 0 adj1 20000"/>
              <a:gd name="a2" fmla="pin -10000 adj2 10000"/>
              <a:gd name="y1" fmla="*/ h a1 100000"/>
              <a:gd name="dy2" fmla="*/ y1 10 3"/>
              <a:gd name="y2" fmla="+- y1 0 dy2"/>
              <a:gd name="y3" fmla="+- y1 dy2 0"/>
              <a:gd name="y4" fmla="+- b 0 y1"/>
              <a:gd name="y5" fmla="+- y4 0 dy2"/>
              <a:gd name="y6" fmla="+- y4 dy2 0"/>
              <a:gd name="dx1" fmla="*/ w a2 100000"/>
              <a:gd name="of2" fmla="*/ w a2 50000"/>
              <a:gd name="x1" fmla="abs dx1"/>
              <a:gd name="dx2" fmla="?: of2 0 of2"/>
              <a:gd name="x2" fmla="+- l 0 dx2"/>
              <a:gd name="dx5" fmla="?: of2 of2 0"/>
              <a:gd name="x5" fmla="+- r 0 dx5"/>
              <a:gd name="dx3" fmla="+/ dx2 x5 3"/>
              <a:gd name="x3" fmla="+- x2 dx3 0"/>
              <a:gd name="x4" fmla="+/ x3 x5 2"/>
              <a:gd name="x6" fmla="+- l dx5 0"/>
              <a:gd name="x10" fmla="+- r dx2 0"/>
              <a:gd name="x7" fmla="+- x6 dx3 0"/>
              <a:gd name="x8" fmla="+/ x7 x10 2"/>
              <a:gd name="x9" fmla="+- r 0 x1"/>
              <a:gd name="xAdj" fmla="+- hc dx1 0"/>
              <a:gd name="xAdj2" fmla="+- hc 0 dx1"/>
              <a:gd name="il" fmla="max x2 x6"/>
              <a:gd name="ir" fmla="min x5 x10"/>
              <a:gd name="it" fmla="*/ h a1 50000"/>
              <a:gd name="ib" fmla="+- b 0 it"/>
            </a:gdLst>
            <a:ahLst/>
            <a:cxnLst>
              <a:cxn ang="cd4">
                <a:pos x="xAdj2" y="y1"/>
              </a:cxn>
              <a:cxn ang="cd2">
                <a:pos x="x1" y="vc"/>
              </a:cxn>
              <a:cxn ang="3">
                <a:pos x="xAdj" y="y4"/>
              </a:cxn>
              <a:cxn ang="0">
                <a:pos x="x9" y="vc"/>
              </a:cxn>
            </a:cxnLst>
            <a:rect l="l" t="t" r="r" b="b"/>
            <a:pathLst>
              <a:path w="19200" h="9614">
                <a:moveTo>
                  <a:pt x="0" y="0"/>
                </a:moveTo>
                <a:lnTo>
                  <a:pt x="19200" y="0"/>
                </a:lnTo>
                <a:lnTo>
                  <a:pt x="19200" y="9393"/>
                </a:lnTo>
                <a:lnTo>
                  <a:pt x="19116" y="9410"/>
                </a:lnTo>
                <a:cubicBezTo>
                  <a:pt x="12747" y="10633"/>
                  <a:pt x="6378" y="5845"/>
                  <a:pt x="9" y="8451"/>
                </a:cubicBezTo>
                <a:lnTo>
                  <a:pt x="0" y="845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4364F7"/>
              </a:gs>
              <a:gs pos="0">
                <a:srgbClr val="6FB1FC"/>
              </a:gs>
            </a:gsLst>
            <a:lin ang="144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rot="7500000">
            <a:off x="-598101" y="-125420"/>
            <a:ext cx="2397124" cy="1390082"/>
          </a:xfrm>
          <a:custGeom>
            <a:avLst/>
            <a:gdLst>
              <a:gd name="connsiteX0" fmla="*/ 725260 w 2397124"/>
              <a:gd name="connsiteY0" fmla="*/ 1226533 h 1390082"/>
              <a:gd name="connsiteX1" fmla="*/ 0 w 2397124"/>
              <a:gd name="connsiteY1" fmla="*/ 190755 h 1390082"/>
              <a:gd name="connsiteX2" fmla="*/ 58128 w 2397124"/>
              <a:gd name="connsiteY2" fmla="*/ 162753 h 1390082"/>
              <a:gd name="connsiteX3" fmla="*/ 864275 w 2397124"/>
              <a:gd name="connsiteY3" fmla="*/ 0 h 1390082"/>
              <a:gd name="connsiteX4" fmla="*/ 2328731 w 2397124"/>
              <a:gd name="connsiteY4" fmla="*/ 606597 h 1390082"/>
              <a:gd name="connsiteX5" fmla="*/ 2397124 w 2397124"/>
              <a:gd name="connsiteY5" fmla="*/ 681849 h 1390082"/>
              <a:gd name="connsiteX6" fmla="*/ 1385662 w 2397124"/>
              <a:gd name="connsiteY6" fmla="*/ 1390082 h 1390082"/>
              <a:gd name="connsiteX7" fmla="*/ 1344288 w 2397124"/>
              <a:gd name="connsiteY7" fmla="*/ 1359143 h 1390082"/>
              <a:gd name="connsiteX8" fmla="*/ 864274 w 2397124"/>
              <a:gd name="connsiteY8" fmla="*/ 1212519 h 139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7124" h="1390082">
                <a:moveTo>
                  <a:pt x="725260" y="1226533"/>
                </a:moveTo>
                <a:lnTo>
                  <a:pt x="0" y="190755"/>
                </a:lnTo>
                <a:lnTo>
                  <a:pt x="58128" y="162753"/>
                </a:lnTo>
                <a:cubicBezTo>
                  <a:pt x="305905" y="57952"/>
                  <a:pt x="578322" y="0"/>
                  <a:pt x="864275" y="0"/>
                </a:cubicBezTo>
                <a:cubicBezTo>
                  <a:pt x="1436181" y="0"/>
                  <a:pt x="1953944" y="231810"/>
                  <a:pt x="2328731" y="606597"/>
                </a:cubicBezTo>
                <a:lnTo>
                  <a:pt x="2397124" y="681849"/>
                </a:lnTo>
                <a:lnTo>
                  <a:pt x="1385662" y="1390082"/>
                </a:lnTo>
                <a:lnTo>
                  <a:pt x="1344288" y="1359143"/>
                </a:lnTo>
                <a:cubicBezTo>
                  <a:pt x="1207265" y="1266572"/>
                  <a:pt x="1042082" y="1212519"/>
                  <a:pt x="864274" y="121251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3595" y="1696085"/>
            <a:ext cx="10491470" cy="28816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522" h="3937">
                <a:moveTo>
                  <a:pt x="6782" y="924"/>
                </a:moveTo>
                <a:cubicBezTo>
                  <a:pt x="6682" y="1646"/>
                  <a:pt x="6620" y="2175"/>
                  <a:pt x="6595" y="2509"/>
                </a:cubicBezTo>
                <a:lnTo>
                  <a:pt x="6931" y="2509"/>
                </a:lnTo>
                <a:cubicBezTo>
                  <a:pt x="6882" y="2081"/>
                  <a:pt x="6832" y="1553"/>
                  <a:pt x="6782" y="924"/>
                </a:cubicBezTo>
                <a:close/>
                <a:moveTo>
                  <a:pt x="11500" y="79"/>
                </a:moveTo>
                <a:lnTo>
                  <a:pt x="12483" y="79"/>
                </a:lnTo>
                <a:lnTo>
                  <a:pt x="12483" y="1547"/>
                </a:lnTo>
                <a:lnTo>
                  <a:pt x="12919" y="79"/>
                </a:lnTo>
                <a:lnTo>
                  <a:pt x="13841" y="79"/>
                </a:lnTo>
                <a:lnTo>
                  <a:pt x="13279" y="1786"/>
                </a:lnTo>
                <a:lnTo>
                  <a:pt x="13895" y="3858"/>
                </a:lnTo>
                <a:lnTo>
                  <a:pt x="12879" y="3858"/>
                </a:lnTo>
                <a:lnTo>
                  <a:pt x="12483" y="2238"/>
                </a:lnTo>
                <a:lnTo>
                  <a:pt x="12483" y="3858"/>
                </a:lnTo>
                <a:lnTo>
                  <a:pt x="11500" y="3858"/>
                </a:lnTo>
                <a:lnTo>
                  <a:pt x="11500" y="79"/>
                </a:lnTo>
                <a:close/>
                <a:moveTo>
                  <a:pt x="8547" y="79"/>
                </a:moveTo>
                <a:lnTo>
                  <a:pt x="9369" y="79"/>
                </a:lnTo>
                <a:lnTo>
                  <a:pt x="9919" y="1781"/>
                </a:lnTo>
                <a:lnTo>
                  <a:pt x="9919" y="79"/>
                </a:lnTo>
                <a:lnTo>
                  <a:pt x="10741" y="79"/>
                </a:lnTo>
                <a:lnTo>
                  <a:pt x="10741" y="3858"/>
                </a:lnTo>
                <a:lnTo>
                  <a:pt x="9880" y="3858"/>
                </a:lnTo>
                <a:lnTo>
                  <a:pt x="9369" y="2140"/>
                </a:lnTo>
                <a:lnTo>
                  <a:pt x="9369" y="3858"/>
                </a:lnTo>
                <a:lnTo>
                  <a:pt x="8547" y="3858"/>
                </a:lnTo>
                <a:lnTo>
                  <a:pt x="8547" y="79"/>
                </a:lnTo>
                <a:close/>
                <a:moveTo>
                  <a:pt x="6030" y="79"/>
                </a:moveTo>
                <a:lnTo>
                  <a:pt x="7452" y="79"/>
                </a:lnTo>
                <a:lnTo>
                  <a:pt x="8014" y="3858"/>
                </a:lnTo>
                <a:lnTo>
                  <a:pt x="7008" y="3858"/>
                </a:lnTo>
                <a:lnTo>
                  <a:pt x="6959" y="3179"/>
                </a:lnTo>
                <a:lnTo>
                  <a:pt x="6607" y="3179"/>
                </a:lnTo>
                <a:lnTo>
                  <a:pt x="6549" y="3858"/>
                </a:lnTo>
                <a:lnTo>
                  <a:pt x="5531" y="3858"/>
                </a:lnTo>
                <a:lnTo>
                  <a:pt x="6030" y="79"/>
                </a:lnTo>
                <a:close/>
                <a:moveTo>
                  <a:pt x="2736" y="79"/>
                </a:moveTo>
                <a:lnTo>
                  <a:pt x="3719" y="79"/>
                </a:lnTo>
                <a:lnTo>
                  <a:pt x="3719" y="1431"/>
                </a:lnTo>
                <a:lnTo>
                  <a:pt x="4013" y="1431"/>
                </a:lnTo>
                <a:lnTo>
                  <a:pt x="4013" y="79"/>
                </a:lnTo>
                <a:lnTo>
                  <a:pt x="4995" y="79"/>
                </a:lnTo>
                <a:lnTo>
                  <a:pt x="4995" y="3858"/>
                </a:lnTo>
                <a:lnTo>
                  <a:pt x="4013" y="3858"/>
                </a:lnTo>
                <a:lnTo>
                  <a:pt x="4013" y="2271"/>
                </a:lnTo>
                <a:lnTo>
                  <a:pt x="3719" y="2271"/>
                </a:lnTo>
                <a:lnTo>
                  <a:pt x="3719" y="3858"/>
                </a:lnTo>
                <a:lnTo>
                  <a:pt x="2736" y="3858"/>
                </a:lnTo>
                <a:lnTo>
                  <a:pt x="2736" y="79"/>
                </a:lnTo>
                <a:close/>
                <a:moveTo>
                  <a:pt x="0" y="79"/>
                </a:moveTo>
                <a:lnTo>
                  <a:pt x="2147" y="79"/>
                </a:lnTo>
                <a:lnTo>
                  <a:pt x="2147" y="836"/>
                </a:lnTo>
                <a:lnTo>
                  <a:pt x="1564" y="836"/>
                </a:lnTo>
                <a:lnTo>
                  <a:pt x="1564" y="3858"/>
                </a:lnTo>
                <a:lnTo>
                  <a:pt x="581" y="3858"/>
                </a:lnTo>
                <a:lnTo>
                  <a:pt x="581" y="836"/>
                </a:lnTo>
                <a:lnTo>
                  <a:pt x="0" y="836"/>
                </a:lnTo>
                <a:lnTo>
                  <a:pt x="0" y="79"/>
                </a:lnTo>
                <a:close/>
                <a:moveTo>
                  <a:pt x="15343" y="0"/>
                </a:moveTo>
                <a:cubicBezTo>
                  <a:pt x="15598" y="0"/>
                  <a:pt x="15816" y="41"/>
                  <a:pt x="15995" y="124"/>
                </a:cubicBezTo>
                <a:cubicBezTo>
                  <a:pt x="16175" y="206"/>
                  <a:pt x="16294" y="310"/>
                  <a:pt x="16352" y="435"/>
                </a:cubicBezTo>
                <a:cubicBezTo>
                  <a:pt x="16411" y="561"/>
                  <a:pt x="16440" y="773"/>
                  <a:pt x="16440" y="1074"/>
                </a:cubicBezTo>
                <a:lnTo>
                  <a:pt x="16440" y="1223"/>
                </a:lnTo>
                <a:lnTo>
                  <a:pt x="15527" y="1223"/>
                </a:lnTo>
                <a:lnTo>
                  <a:pt x="15527" y="943"/>
                </a:lnTo>
                <a:cubicBezTo>
                  <a:pt x="15527" y="812"/>
                  <a:pt x="15516" y="729"/>
                  <a:pt x="15492" y="693"/>
                </a:cubicBezTo>
                <a:cubicBezTo>
                  <a:pt x="15469" y="657"/>
                  <a:pt x="15430" y="640"/>
                  <a:pt x="15376" y="640"/>
                </a:cubicBezTo>
                <a:cubicBezTo>
                  <a:pt x="15317" y="640"/>
                  <a:pt x="15272" y="664"/>
                  <a:pt x="15241" y="712"/>
                </a:cubicBezTo>
                <a:cubicBezTo>
                  <a:pt x="15211" y="760"/>
                  <a:pt x="15196" y="833"/>
                  <a:pt x="15196" y="931"/>
                </a:cubicBezTo>
                <a:cubicBezTo>
                  <a:pt x="15196" y="1057"/>
                  <a:pt x="15213" y="1152"/>
                  <a:pt x="15247" y="1216"/>
                </a:cubicBezTo>
                <a:cubicBezTo>
                  <a:pt x="15280" y="1280"/>
                  <a:pt x="15373" y="1357"/>
                  <a:pt x="15525" y="1447"/>
                </a:cubicBezTo>
                <a:cubicBezTo>
                  <a:pt x="15962" y="1707"/>
                  <a:pt x="16238" y="1920"/>
                  <a:pt x="16351" y="2087"/>
                </a:cubicBezTo>
                <a:cubicBezTo>
                  <a:pt x="16465" y="2253"/>
                  <a:pt x="16522" y="2521"/>
                  <a:pt x="16522" y="2892"/>
                </a:cubicBezTo>
                <a:cubicBezTo>
                  <a:pt x="16522" y="3161"/>
                  <a:pt x="16490" y="3359"/>
                  <a:pt x="16427" y="3487"/>
                </a:cubicBezTo>
                <a:cubicBezTo>
                  <a:pt x="16364" y="3615"/>
                  <a:pt x="16242" y="3722"/>
                  <a:pt x="16062" y="3808"/>
                </a:cubicBezTo>
                <a:cubicBezTo>
                  <a:pt x="15881" y="3894"/>
                  <a:pt x="15671" y="3937"/>
                  <a:pt x="15432" y="3937"/>
                </a:cubicBezTo>
                <a:cubicBezTo>
                  <a:pt x="15169" y="3937"/>
                  <a:pt x="14944" y="3888"/>
                  <a:pt x="14758" y="3788"/>
                </a:cubicBezTo>
                <a:cubicBezTo>
                  <a:pt x="14572" y="3688"/>
                  <a:pt x="14451" y="3562"/>
                  <a:pt x="14393" y="3408"/>
                </a:cubicBezTo>
                <a:cubicBezTo>
                  <a:pt x="14335" y="3254"/>
                  <a:pt x="14307" y="3035"/>
                  <a:pt x="14307" y="2752"/>
                </a:cubicBezTo>
                <a:lnTo>
                  <a:pt x="14307" y="2504"/>
                </a:lnTo>
                <a:lnTo>
                  <a:pt x="15219" y="2504"/>
                </a:lnTo>
                <a:lnTo>
                  <a:pt x="15219" y="2964"/>
                </a:lnTo>
                <a:cubicBezTo>
                  <a:pt x="15219" y="3106"/>
                  <a:pt x="15232" y="3197"/>
                  <a:pt x="15258" y="3237"/>
                </a:cubicBezTo>
                <a:cubicBezTo>
                  <a:pt x="15283" y="3278"/>
                  <a:pt x="15329" y="3298"/>
                  <a:pt x="15394" y="3298"/>
                </a:cubicBezTo>
                <a:cubicBezTo>
                  <a:pt x="15460" y="3298"/>
                  <a:pt x="15508" y="3272"/>
                  <a:pt x="15540" y="3221"/>
                </a:cubicBezTo>
                <a:cubicBezTo>
                  <a:pt x="15572" y="3170"/>
                  <a:pt x="15588" y="3093"/>
                  <a:pt x="15588" y="2992"/>
                </a:cubicBezTo>
                <a:cubicBezTo>
                  <a:pt x="15588" y="2770"/>
                  <a:pt x="15558" y="2624"/>
                  <a:pt x="15497" y="2556"/>
                </a:cubicBezTo>
                <a:cubicBezTo>
                  <a:pt x="15435" y="2487"/>
                  <a:pt x="15282" y="2373"/>
                  <a:pt x="15037" y="2213"/>
                </a:cubicBezTo>
                <a:cubicBezTo>
                  <a:pt x="14793" y="2051"/>
                  <a:pt x="14631" y="1933"/>
                  <a:pt x="14552" y="1860"/>
                </a:cubicBezTo>
                <a:cubicBezTo>
                  <a:pt x="14472" y="1787"/>
                  <a:pt x="14407" y="1686"/>
                  <a:pt x="14355" y="1557"/>
                </a:cubicBezTo>
                <a:cubicBezTo>
                  <a:pt x="14302" y="1428"/>
                  <a:pt x="14276" y="1263"/>
                  <a:pt x="14276" y="1062"/>
                </a:cubicBezTo>
                <a:cubicBezTo>
                  <a:pt x="14276" y="773"/>
                  <a:pt x="14313" y="561"/>
                  <a:pt x="14387" y="427"/>
                </a:cubicBezTo>
                <a:cubicBezTo>
                  <a:pt x="14461" y="293"/>
                  <a:pt x="14581" y="189"/>
                  <a:pt x="14745" y="113"/>
                </a:cubicBezTo>
                <a:cubicBezTo>
                  <a:pt x="14910" y="38"/>
                  <a:pt x="15110" y="0"/>
                  <a:pt x="15343" y="0"/>
                </a:cubicBezTo>
                <a:close/>
              </a:path>
            </a:pathLst>
          </a:custGeom>
          <a:solidFill>
            <a:srgbClr val="0052D4">
              <a:alpha val="25000"/>
            </a:srgbClr>
          </a:solidFill>
          <a:effectLst/>
        </p:spPr>
        <p:txBody>
          <a:bodyPr wrap="square" rtlCol="0">
            <a:noAutofit/>
          </a:bodyPr>
          <a:lstStyle/>
          <a:p>
            <a:pPr algn="dist"/>
            <a:endParaRPr lang="en-US" altLang="zh-CN" sz="23900">
              <a:latin typeface="HarmonyOS Sans SC" panose="00000500000000000000" pitchFamily="2" charset="-122"/>
              <a:ea typeface="HarmonyOS Sans SC" panose="00000500000000000000" pitchFamily="2" charset="-122"/>
              <a:cs typeface="Impact" panose="020B0806030902050204" charset="0"/>
              <a:sym typeface="HarmonyOS Sans SC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755900"/>
            <a:ext cx="12192000" cy="1016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3" name="同心圆 12"/>
          <p:cNvSpPr/>
          <p:nvPr/>
        </p:nvSpPr>
        <p:spPr>
          <a:xfrm rot="14820000">
            <a:off x="10782300" y="4867910"/>
            <a:ext cx="1069975" cy="1069975"/>
          </a:xfrm>
          <a:prstGeom prst="donut">
            <a:avLst>
              <a:gd name="adj" fmla="val 11429"/>
            </a:avLst>
          </a:prstGeom>
          <a:gradFill>
            <a:gsLst>
              <a:gs pos="0">
                <a:srgbClr val="FFFFFF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86205" y="2729865"/>
            <a:ext cx="9419590" cy="1013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0" b="1" i="0" u="none" strike="noStrike" cap="none" spc="0" normalizeH="0" baseline="0" dirty="0">
                <a:ln>
                  <a:noFill/>
                </a:ln>
                <a:solidFill>
                  <a:srgbClr val="0052D4"/>
                </a:solidFill>
                <a:effectLst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携手并进 共克时艰</a:t>
            </a:r>
          </a:p>
        </p:txBody>
      </p:sp>
      <p:pic>
        <p:nvPicPr>
          <p:cNvPr id="9" name="图片 8" descr="江苏开大logo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66" y="36194"/>
            <a:ext cx="2619011" cy="79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blob (5)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34" t="45385"/>
          <a:stretch>
            <a:fillRect/>
          </a:stretch>
        </p:blipFill>
        <p:spPr>
          <a:xfrm rot="19500000">
            <a:off x="-1461112" y="-686105"/>
            <a:ext cx="5901610" cy="3233971"/>
          </a:xfrm>
          <a:custGeom>
            <a:avLst/>
            <a:gdLst>
              <a:gd name="connsiteX0" fmla="*/ 2264451 w 5901610"/>
              <a:gd name="connsiteY0" fmla="*/ 0 h 3233971"/>
              <a:gd name="connsiteX1" fmla="*/ 5901610 w 5901610"/>
              <a:gd name="connsiteY1" fmla="*/ 2546767 h 3233971"/>
              <a:gd name="connsiteX2" fmla="*/ 5901610 w 5901610"/>
              <a:gd name="connsiteY2" fmla="*/ 3233971 h 3233971"/>
              <a:gd name="connsiteX3" fmla="*/ 0 w 5901610"/>
              <a:gd name="connsiteY3" fmla="*/ 3233971 h 323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1610" h="3233971">
                <a:moveTo>
                  <a:pt x="2264451" y="0"/>
                </a:moveTo>
                <a:lnTo>
                  <a:pt x="5901610" y="2546767"/>
                </a:lnTo>
                <a:lnTo>
                  <a:pt x="5901610" y="3233971"/>
                </a:lnTo>
                <a:lnTo>
                  <a:pt x="0" y="3233971"/>
                </a:lnTo>
                <a:close/>
              </a:path>
            </a:pathLst>
          </a:custGeom>
        </p:spPr>
      </p:pic>
      <p:sp>
        <p:nvSpPr>
          <p:cNvPr id="22" name="任意多边形 21"/>
          <p:cNvSpPr/>
          <p:nvPr/>
        </p:nvSpPr>
        <p:spPr>
          <a:xfrm>
            <a:off x="0" y="2527445"/>
            <a:ext cx="12192000" cy="4330555"/>
          </a:xfrm>
          <a:custGeom>
            <a:avLst/>
            <a:gdLst>
              <a:gd name="connsiteX0" fmla="*/ 0 w 14619"/>
              <a:gd name="connsiteY0" fmla="*/ 6412 h 9819"/>
              <a:gd name="connsiteX1" fmla="*/ 9072 w 14619"/>
              <a:gd name="connsiteY1" fmla="*/ 172 h 9819"/>
              <a:gd name="connsiteX2" fmla="*/ 14616 w 14619"/>
              <a:gd name="connsiteY2" fmla="*/ 3892 h 9819"/>
              <a:gd name="connsiteX3" fmla="*/ 10896 w 14619"/>
              <a:gd name="connsiteY3" fmla="*/ 9820 h 9819"/>
              <a:gd name="connsiteX4" fmla="*/ 0 w 14619"/>
              <a:gd name="connsiteY4" fmla="*/ 6412 h 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0" h="6820">
                <a:moveTo>
                  <a:pt x="15270" y="0"/>
                </a:moveTo>
                <a:cubicBezTo>
                  <a:pt x="16918" y="-1"/>
                  <a:pt x="18203" y="300"/>
                  <a:pt x="19155" y="830"/>
                </a:cubicBezTo>
                <a:lnTo>
                  <a:pt x="19200" y="855"/>
                </a:lnTo>
                <a:lnTo>
                  <a:pt x="19200" y="6820"/>
                </a:lnTo>
                <a:lnTo>
                  <a:pt x="0" y="6820"/>
                </a:lnTo>
                <a:lnTo>
                  <a:pt x="0" y="5192"/>
                </a:lnTo>
                <a:lnTo>
                  <a:pt x="12" y="5181"/>
                </a:lnTo>
                <a:cubicBezTo>
                  <a:pt x="2446" y="2887"/>
                  <a:pt x="8324" y="843"/>
                  <a:pt x="12793" y="194"/>
                </a:cubicBezTo>
                <a:cubicBezTo>
                  <a:pt x="13696" y="63"/>
                  <a:pt x="14520" y="0"/>
                  <a:pt x="15270" y="0"/>
                </a:cubicBezTo>
                <a:close/>
              </a:path>
            </a:pathLst>
          </a:custGeom>
          <a:gradFill>
            <a:gsLst>
              <a:gs pos="0">
                <a:srgbClr val="4364F7"/>
              </a:gs>
              <a:gs pos="100000">
                <a:srgbClr val="6FB1FC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288540" y="1108075"/>
            <a:ext cx="8006715" cy="4918710"/>
          </a:xfrm>
          <a:prstGeom prst="roundRect">
            <a:avLst>
              <a:gd name="adj" fmla="val 1767"/>
            </a:avLst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5" name="同心圆 24"/>
          <p:cNvSpPr/>
          <p:nvPr/>
        </p:nvSpPr>
        <p:spPr>
          <a:xfrm rot="18900000">
            <a:off x="6498590" y="-381000"/>
            <a:ext cx="1111250" cy="1111250"/>
          </a:xfrm>
          <a:prstGeom prst="donut">
            <a:avLst>
              <a:gd name="adj" fmla="val 20382"/>
            </a:avLst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 rot="4080000">
            <a:off x="9220798" y="4743423"/>
            <a:ext cx="2324387" cy="3087641"/>
          </a:xfrm>
          <a:custGeom>
            <a:avLst/>
            <a:gdLst>
              <a:gd name="connsiteX0" fmla="*/ 123606 w 2324387"/>
              <a:gd name="connsiteY0" fmla="*/ 960654 h 3087641"/>
              <a:gd name="connsiteX1" fmla="*/ 1572895 w 2324387"/>
              <a:gd name="connsiteY1" fmla="*/ 0 h 3087641"/>
              <a:gd name="connsiteX2" fmla="*/ 2322630 w 2324387"/>
              <a:gd name="connsiteY2" fmla="*/ 189840 h 3087641"/>
              <a:gd name="connsiteX3" fmla="*/ 2324387 w 2324387"/>
              <a:gd name="connsiteY3" fmla="*/ 190908 h 3087641"/>
              <a:gd name="connsiteX4" fmla="*/ 2080993 w 2324387"/>
              <a:gd name="connsiteY4" fmla="*/ 793331 h 3087641"/>
              <a:gd name="connsiteX5" fmla="*/ 1935563 w 2324387"/>
              <a:gd name="connsiteY5" fmla="*/ 714394 h 3087641"/>
              <a:gd name="connsiteX6" fmla="*/ 1572895 w 2324387"/>
              <a:gd name="connsiteY6" fmla="*/ 641175 h 3087641"/>
              <a:gd name="connsiteX7" fmla="*/ 641175 w 2324387"/>
              <a:gd name="connsiteY7" fmla="*/ 1572895 h 3087641"/>
              <a:gd name="connsiteX8" fmla="*/ 1385121 w 2324387"/>
              <a:gd name="connsiteY8" fmla="*/ 2485686 h 3087641"/>
              <a:gd name="connsiteX9" fmla="*/ 1396763 w 2324387"/>
              <a:gd name="connsiteY9" fmla="*/ 2486859 h 3087641"/>
              <a:gd name="connsiteX10" fmla="*/ 1154031 w 2324387"/>
              <a:gd name="connsiteY10" fmla="*/ 3087641 h 3087641"/>
              <a:gd name="connsiteX11" fmla="*/ 1105164 w 2324387"/>
              <a:gd name="connsiteY11" fmla="*/ 3075076 h 3087641"/>
              <a:gd name="connsiteX12" fmla="*/ 0 w 2324387"/>
              <a:gd name="connsiteY12" fmla="*/ 1572895 h 3087641"/>
              <a:gd name="connsiteX13" fmla="*/ 123606 w 2324387"/>
              <a:gd name="connsiteY13" fmla="*/ 960654 h 308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387" h="3087641">
                <a:moveTo>
                  <a:pt x="123606" y="960654"/>
                </a:moveTo>
                <a:cubicBezTo>
                  <a:pt x="362384" y="396117"/>
                  <a:pt x="921380" y="0"/>
                  <a:pt x="1572895" y="0"/>
                </a:cubicBezTo>
                <a:cubicBezTo>
                  <a:pt x="1844359" y="0"/>
                  <a:pt x="2099761" y="68770"/>
                  <a:pt x="2322630" y="189840"/>
                </a:cubicBezTo>
                <a:lnTo>
                  <a:pt x="2324387" y="190908"/>
                </a:lnTo>
                <a:lnTo>
                  <a:pt x="2080993" y="793331"/>
                </a:lnTo>
                <a:lnTo>
                  <a:pt x="1935563" y="714394"/>
                </a:lnTo>
                <a:cubicBezTo>
                  <a:pt x="1824093" y="667247"/>
                  <a:pt x="1701539" y="641175"/>
                  <a:pt x="1572895" y="641175"/>
                </a:cubicBezTo>
                <a:cubicBezTo>
                  <a:pt x="1058320" y="641175"/>
                  <a:pt x="641175" y="1058320"/>
                  <a:pt x="641175" y="1572895"/>
                </a:cubicBezTo>
                <a:cubicBezTo>
                  <a:pt x="641175" y="2023148"/>
                  <a:pt x="960552" y="2398807"/>
                  <a:pt x="1385121" y="2485686"/>
                </a:cubicBezTo>
                <a:lnTo>
                  <a:pt x="1396763" y="2486859"/>
                </a:lnTo>
                <a:lnTo>
                  <a:pt x="1154031" y="3087641"/>
                </a:lnTo>
                <a:lnTo>
                  <a:pt x="1105164" y="3075076"/>
                </a:lnTo>
                <a:cubicBezTo>
                  <a:pt x="464888" y="2875929"/>
                  <a:pt x="0" y="2278702"/>
                  <a:pt x="0" y="1572895"/>
                </a:cubicBezTo>
                <a:cubicBezTo>
                  <a:pt x="0" y="1355723"/>
                  <a:pt x="44013" y="1148832"/>
                  <a:pt x="123606" y="9606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7" name="同心圆 26"/>
          <p:cNvSpPr/>
          <p:nvPr/>
        </p:nvSpPr>
        <p:spPr>
          <a:xfrm rot="18840000">
            <a:off x="1229995" y="2085975"/>
            <a:ext cx="410210" cy="410210"/>
          </a:xfrm>
          <a:prstGeom prst="donut">
            <a:avLst>
              <a:gd name="adj" fmla="val 20382"/>
            </a:avLst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" name="标题 2"/>
          <p:cNvSpPr>
            <a:spLocks noGrp="1"/>
          </p:cNvSpPr>
          <p:nvPr/>
        </p:nvSpPr>
        <p:spPr>
          <a:xfrm>
            <a:off x="2317568" y="1279525"/>
            <a:ext cx="7952799" cy="457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50000"/>
              </a:lnSpc>
            </a:pP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为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全面落实党中央确定的新冠肺炎疫情防控方针政策，坚持人民至上、生命至上，坚持外防输入、内防反弹，坚持动态清零，根据国务院联防联控机制综合组印发的新型冠状病毒肺炎防控方案（第九版)，在前五版高等学校疫情防控技术方案基础上，结合高等学校疫情防控实际和应急处置经验，指导高等学校科学精准做好疫情防控工作、优化调整疫情防控措施，制定本方案。</a:t>
            </a:r>
          </a:p>
        </p:txBody>
      </p:sp>
      <p:pic>
        <p:nvPicPr>
          <p:cNvPr id="10" name="图片 9" descr="江苏开大logo_画板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166" y="36194"/>
            <a:ext cx="2619011" cy="79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同心圆 48"/>
          <p:cNvSpPr/>
          <p:nvPr/>
        </p:nvSpPr>
        <p:spPr>
          <a:xfrm rot="17220000">
            <a:off x="1541145" y="6009005"/>
            <a:ext cx="706755" cy="706755"/>
          </a:xfrm>
          <a:prstGeom prst="donut">
            <a:avLst/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50" name="同心圆 49"/>
          <p:cNvSpPr/>
          <p:nvPr/>
        </p:nvSpPr>
        <p:spPr>
          <a:xfrm rot="19980000">
            <a:off x="8911590" y="201295"/>
            <a:ext cx="1679575" cy="1679575"/>
          </a:xfrm>
          <a:prstGeom prst="donut">
            <a:avLst/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4727575" cy="5358765"/>
          </a:xfrm>
          <a:custGeom>
            <a:avLst/>
            <a:gdLst>
              <a:gd name="connsiteX0" fmla="*/ 1742 w 15087"/>
              <a:gd name="connsiteY0" fmla="*/ 8191 h 15896"/>
              <a:gd name="connsiteX1" fmla="*/ 8090 w 15087"/>
              <a:gd name="connsiteY1" fmla="*/ 0 h 15896"/>
              <a:gd name="connsiteX2" fmla="*/ 15087 w 15087"/>
              <a:gd name="connsiteY2" fmla="*/ 7981 h 15896"/>
              <a:gd name="connsiteX3" fmla="*/ 5088 w 15087"/>
              <a:gd name="connsiteY3" fmla="*/ 15896 h 15896"/>
              <a:gd name="connsiteX4" fmla="*/ 1742 w 15087"/>
              <a:gd name="connsiteY4" fmla="*/ 8191 h 1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5" h="8439">
                <a:moveTo>
                  <a:pt x="0" y="0"/>
                </a:moveTo>
                <a:lnTo>
                  <a:pt x="7150" y="0"/>
                </a:lnTo>
                <a:lnTo>
                  <a:pt x="7165" y="54"/>
                </a:lnTo>
                <a:cubicBezTo>
                  <a:pt x="7346" y="713"/>
                  <a:pt x="7445" y="1421"/>
                  <a:pt x="7445" y="2159"/>
                </a:cubicBezTo>
                <a:cubicBezTo>
                  <a:pt x="7445" y="5656"/>
                  <a:pt x="3106" y="8439"/>
                  <a:pt x="373" y="8439"/>
                </a:cubicBezTo>
                <a:cubicBezTo>
                  <a:pt x="266" y="8439"/>
                  <a:pt x="160" y="8434"/>
                  <a:pt x="54" y="8425"/>
                </a:cubicBezTo>
                <a:lnTo>
                  <a:pt x="0" y="841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364F7"/>
              </a:gs>
              <a:gs pos="100000">
                <a:srgbClr val="6FB1FC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65" name="任意多边形 64"/>
          <p:cNvSpPr/>
          <p:nvPr/>
        </p:nvSpPr>
        <p:spPr>
          <a:xfrm rot="20880000">
            <a:off x="-287330" y="-92154"/>
            <a:ext cx="1714840" cy="2598065"/>
          </a:xfrm>
          <a:custGeom>
            <a:avLst/>
            <a:gdLst>
              <a:gd name="connsiteX0" fmla="*/ 550713 w 1714840"/>
              <a:gd name="connsiteY0" fmla="*/ 0 h 2598065"/>
              <a:gd name="connsiteX1" fmla="*/ 1477324 w 1714840"/>
              <a:gd name="connsiteY1" fmla="*/ 196958 h 2598065"/>
              <a:gd name="connsiteX2" fmla="*/ 1525000 w 1714840"/>
              <a:gd name="connsiteY2" fmla="*/ 275435 h 2598065"/>
              <a:gd name="connsiteX3" fmla="*/ 1714840 w 1714840"/>
              <a:gd name="connsiteY3" fmla="*/ 1025170 h 2598065"/>
              <a:gd name="connsiteX4" fmla="*/ 141945 w 1714840"/>
              <a:gd name="connsiteY4" fmla="*/ 2598065 h 2598065"/>
              <a:gd name="connsiteX5" fmla="*/ 0 w 1714840"/>
              <a:gd name="connsiteY5" fmla="*/ 2590898 h 2598065"/>
              <a:gd name="connsiteX6" fmla="*/ 134839 w 1714840"/>
              <a:gd name="connsiteY6" fmla="*/ 1956531 h 2598065"/>
              <a:gd name="connsiteX7" fmla="*/ 141945 w 1714840"/>
              <a:gd name="connsiteY7" fmla="*/ 1956890 h 2598065"/>
              <a:gd name="connsiteX8" fmla="*/ 1073665 w 1714840"/>
              <a:gd name="connsiteY8" fmla="*/ 1025170 h 2598065"/>
              <a:gd name="connsiteX9" fmla="*/ 586058 w 1714840"/>
              <a:gd name="connsiteY9" fmla="*/ 205904 h 2598065"/>
              <a:gd name="connsiteX10" fmla="*/ 514295 w 1714840"/>
              <a:gd name="connsiteY10" fmla="*/ 171333 h 259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4840" h="2598065">
                <a:moveTo>
                  <a:pt x="550713" y="0"/>
                </a:moveTo>
                <a:lnTo>
                  <a:pt x="1477324" y="196958"/>
                </a:lnTo>
                <a:lnTo>
                  <a:pt x="1525000" y="275435"/>
                </a:lnTo>
                <a:cubicBezTo>
                  <a:pt x="1646070" y="498304"/>
                  <a:pt x="1714840" y="753706"/>
                  <a:pt x="1714840" y="1025170"/>
                </a:cubicBezTo>
                <a:cubicBezTo>
                  <a:pt x="1714840" y="1893856"/>
                  <a:pt x="1010631" y="2598065"/>
                  <a:pt x="141945" y="2598065"/>
                </a:cubicBezTo>
                <a:lnTo>
                  <a:pt x="0" y="2590898"/>
                </a:lnTo>
                <a:lnTo>
                  <a:pt x="134839" y="1956531"/>
                </a:lnTo>
                <a:lnTo>
                  <a:pt x="141945" y="1956890"/>
                </a:lnTo>
                <a:cubicBezTo>
                  <a:pt x="656520" y="1956890"/>
                  <a:pt x="1073665" y="1539745"/>
                  <a:pt x="1073665" y="1025170"/>
                </a:cubicBezTo>
                <a:cubicBezTo>
                  <a:pt x="1073665" y="671400"/>
                  <a:pt x="876499" y="363680"/>
                  <a:pt x="586058" y="205904"/>
                </a:cubicBezTo>
                <a:lnTo>
                  <a:pt x="514295" y="171333"/>
                </a:lnTo>
                <a:close/>
              </a:path>
            </a:pathLst>
          </a:custGeom>
          <a:gradFill>
            <a:gsLst>
              <a:gs pos="0">
                <a:srgbClr val="FFFFFF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pic>
        <p:nvPicPr>
          <p:cNvPr id="64" name="图片 63" descr="blob (8)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46995" r="10237"/>
          <a:stretch>
            <a:fillRect/>
          </a:stretch>
        </p:blipFill>
        <p:spPr>
          <a:xfrm rot="7860000">
            <a:off x="5907209" y="2743757"/>
            <a:ext cx="8590986" cy="5072918"/>
          </a:xfrm>
          <a:custGeom>
            <a:avLst/>
            <a:gdLst>
              <a:gd name="connsiteX0" fmla="*/ 0 w 8590986"/>
              <a:gd name="connsiteY0" fmla="*/ 5072918 h 5072918"/>
              <a:gd name="connsiteX1" fmla="*/ 0 w 8590986"/>
              <a:gd name="connsiteY1" fmla="*/ 3634632 h 5072918"/>
              <a:gd name="connsiteX2" fmla="*/ 4181166 w 8590986"/>
              <a:gd name="connsiteY2" fmla="*/ 0 h 5072918"/>
              <a:gd name="connsiteX3" fmla="*/ 8590986 w 8590986"/>
              <a:gd name="connsiteY3" fmla="*/ 5072918 h 507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986" h="5072918">
                <a:moveTo>
                  <a:pt x="0" y="5072918"/>
                </a:moveTo>
                <a:lnTo>
                  <a:pt x="0" y="3634632"/>
                </a:lnTo>
                <a:lnTo>
                  <a:pt x="4181166" y="0"/>
                </a:lnTo>
                <a:lnTo>
                  <a:pt x="8590986" y="5072918"/>
                </a:lnTo>
                <a:close/>
              </a:path>
            </a:pathLst>
          </a:custGeom>
        </p:spPr>
      </p:pic>
      <p:sp>
        <p:nvSpPr>
          <p:cNvPr id="34" name="圆角矩形 33"/>
          <p:cNvSpPr/>
          <p:nvPr/>
        </p:nvSpPr>
        <p:spPr>
          <a:xfrm>
            <a:off x="746125" y="1113790"/>
            <a:ext cx="10699750" cy="5156835"/>
          </a:xfrm>
          <a:prstGeom prst="roundRect">
            <a:avLst>
              <a:gd name="adj" fmla="val 3969"/>
            </a:avLst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96792" y="1911137"/>
            <a:ext cx="1825803" cy="5170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rgbClr val="0052D4"/>
                </a:solidFill>
                <a:effectLst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开学前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332814" y="2582562"/>
            <a:ext cx="2854325" cy="5170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20000"/>
              </a:lnSpc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rgbClr val="0052D4"/>
                </a:solidFill>
                <a:effectLst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返校途中防护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721602" y="3089204"/>
            <a:ext cx="3223260" cy="5170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0052D4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开学后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640279" y="3762392"/>
            <a:ext cx="1546860" cy="5170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20000"/>
              </a:lnSpc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0052D4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疫情监测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726495" y="4281985"/>
            <a:ext cx="2403475" cy="5170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0052D4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应急处置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148664" y="4937142"/>
            <a:ext cx="3038475" cy="4425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20000"/>
              </a:lnSpc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52D4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病愈返校</a:t>
            </a:r>
          </a:p>
        </p:txBody>
      </p:sp>
      <p:sp>
        <p:nvSpPr>
          <p:cNvPr id="35" name="任意多边形 34"/>
          <p:cNvSpPr/>
          <p:nvPr/>
        </p:nvSpPr>
        <p:spPr>
          <a:xfrm flipH="1" flipV="1">
            <a:off x="631825" y="1504315"/>
            <a:ext cx="1983740" cy="593090"/>
          </a:xfrm>
          <a:custGeom>
            <a:avLst/>
            <a:gdLst>
              <a:gd name="adj" fmla="val 38954"/>
              <a:gd name="maxAdj" fmla="*/ 100000 w ss"/>
              <a:gd name="a" fmla="pin 0 adj maxAdj"/>
              <a:gd name="x1" fmla="*/ ss a 100000"/>
              <a:gd name="x2" fmla="+- r 0 x1"/>
              <a:gd name="x3" fmla="*/ x2 1 2"/>
              <a:gd name="dx" fmla="+- x2 0 x1"/>
              <a:gd name="il" fmla="?: dx x1 l"/>
              <a:gd name="ir" fmla="?: dx x2 r"/>
            </a:gdLst>
            <a:ahLst/>
            <a:cxnLst>
              <a:cxn ang="3">
                <a:pos x="x3" y="t"/>
              </a:cxn>
              <a:cxn ang="cd2">
                <a:pos x="x1" y="vc"/>
              </a:cxn>
              <a:cxn ang="cd4">
                <a:pos x="x3" y="b"/>
              </a:cxn>
              <a:cxn ang="0">
                <a:pos x="r" y="vc"/>
              </a:cxn>
            </a:cxnLst>
            <a:rect l="l" t="t" r="r" b="b"/>
            <a:pathLst>
              <a:path w="2559" h="765">
                <a:moveTo>
                  <a:pt x="0" y="0"/>
                </a:moveTo>
                <a:lnTo>
                  <a:pt x="2559" y="0"/>
                </a:lnTo>
                <a:lnTo>
                  <a:pt x="2559" y="765"/>
                </a:lnTo>
                <a:lnTo>
                  <a:pt x="0" y="765"/>
                </a:lnTo>
                <a:lnTo>
                  <a:pt x="298" y="383"/>
                </a:lnTo>
                <a:lnTo>
                  <a:pt x="0" y="0"/>
                </a:lnTo>
                <a:close/>
              </a:path>
            </a:pathLst>
          </a:custGeom>
          <a:solidFill>
            <a:srgbClr val="005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40" name="等腰三角形 39"/>
          <p:cNvSpPr/>
          <p:nvPr/>
        </p:nvSpPr>
        <p:spPr>
          <a:xfrm rot="5400000" flipH="1" flipV="1">
            <a:off x="647700" y="2075180"/>
            <a:ext cx="76200" cy="114935"/>
          </a:xfrm>
          <a:prstGeom prst="triangle">
            <a:avLst>
              <a:gd name="adj" fmla="val 10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41" name="人力资源部"/>
          <p:cNvSpPr txBox="1"/>
          <p:nvPr/>
        </p:nvSpPr>
        <p:spPr>
          <a:xfrm>
            <a:off x="1007110" y="1423035"/>
            <a:ext cx="1151890" cy="63607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方正宋刻本秀楷简体" panose="02000000000000000000" charset="-122"/>
              </a:defRPr>
            </a:lvl1pPr>
          </a:lstStyle>
          <a:p>
            <a:pPr algn="dist">
              <a:lnSpc>
                <a:spcPct val="120000"/>
              </a:lnSpc>
              <a:spcBef>
                <a:spcPct val="0"/>
              </a:spcBef>
            </a:pPr>
            <a:r>
              <a:rPr lang="zh-CN" altLang="en-US" b="1" dirty="0">
                <a:solidFill>
                  <a:schemeClr val="bg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目录</a:t>
            </a: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7023434" y="2153937"/>
            <a:ext cx="553085" cy="421640"/>
          </a:xfrm>
          <a:prstGeom prst="line">
            <a:avLst/>
          </a:prstGeom>
          <a:ln w="12700">
            <a:solidFill>
              <a:srgbClr val="6FB1F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008194" y="3058177"/>
            <a:ext cx="628650" cy="282575"/>
          </a:xfrm>
          <a:prstGeom prst="line">
            <a:avLst/>
          </a:prstGeom>
          <a:ln w="12700">
            <a:solidFill>
              <a:srgbClr val="6FB1F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7107889" y="3582052"/>
            <a:ext cx="628650" cy="414655"/>
          </a:xfrm>
          <a:prstGeom prst="line">
            <a:avLst/>
          </a:prstGeom>
          <a:ln w="12700">
            <a:solidFill>
              <a:srgbClr val="6FB1F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008194" y="4238007"/>
            <a:ext cx="628650" cy="282575"/>
          </a:xfrm>
          <a:prstGeom prst="line">
            <a:avLst/>
          </a:prstGeom>
          <a:ln w="12700">
            <a:solidFill>
              <a:srgbClr val="6FB1F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7107889" y="4761882"/>
            <a:ext cx="628650" cy="409575"/>
          </a:xfrm>
          <a:prstGeom prst="line">
            <a:avLst/>
          </a:prstGeom>
          <a:ln w="12700">
            <a:solidFill>
              <a:srgbClr val="6FB1F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图形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34540" y="4241246"/>
            <a:ext cx="2333625" cy="1750695"/>
          </a:xfrm>
          <a:prstGeom prst="rect">
            <a:avLst/>
          </a:prstGeom>
        </p:spPr>
      </p:pic>
      <p:sp>
        <p:nvSpPr>
          <p:cNvPr id="63" name="椭圆 62"/>
          <p:cNvSpPr/>
          <p:nvPr/>
        </p:nvSpPr>
        <p:spPr>
          <a:xfrm>
            <a:off x="6363669" y="4754897"/>
            <a:ext cx="833120" cy="833120"/>
          </a:xfrm>
          <a:prstGeom prst="ellipse">
            <a:avLst/>
          </a:prstGeom>
          <a:gradFill>
            <a:gsLst>
              <a:gs pos="0">
                <a:srgbClr val="4364F7"/>
              </a:gs>
              <a:gs pos="100000">
                <a:srgbClr val="6FB1F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latin typeface="HarmonyOS Sans SC" panose="00000500000000000000" pitchFamily="2" charset="-122"/>
                <a:ea typeface="HarmonyOS Sans SC" panose="00000500000000000000" pitchFamily="2" charset="-122"/>
                <a:cs typeface="Impact" panose="020B0806030902050204" charset="0"/>
                <a:sym typeface="HarmonyOS Sans SC" panose="00000500000000000000" pitchFamily="2" charset="-122"/>
              </a:rPr>
              <a:t>06</a:t>
            </a:r>
          </a:p>
        </p:txBody>
      </p:sp>
      <p:sp>
        <p:nvSpPr>
          <p:cNvPr id="2" name="同心圆 1"/>
          <p:cNvSpPr/>
          <p:nvPr/>
        </p:nvSpPr>
        <p:spPr>
          <a:xfrm rot="5940000">
            <a:off x="1609090" y="3109595"/>
            <a:ext cx="572135" cy="572135"/>
          </a:xfrm>
          <a:prstGeom prst="donut">
            <a:avLst/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 flipH="1">
            <a:off x="7578424" y="1751982"/>
            <a:ext cx="833120" cy="833120"/>
          </a:xfrm>
          <a:prstGeom prst="ellipse">
            <a:avLst/>
          </a:prstGeom>
          <a:gradFill>
            <a:gsLst>
              <a:gs pos="0">
                <a:srgbClr val="4364F7"/>
              </a:gs>
              <a:gs pos="100000">
                <a:srgbClr val="6FB1FC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HarmonyOS Sans SC" panose="00000500000000000000" pitchFamily="2" charset="-122"/>
                <a:ea typeface="HarmonyOS Sans SC" panose="00000500000000000000" pitchFamily="2" charset="-122"/>
                <a:cs typeface="Impact" panose="020B0806030902050204" charset="0"/>
                <a:sym typeface="HarmonyOS Sans SC" panose="00000500000000000000" pitchFamily="2" charset="-122"/>
              </a:rPr>
              <a:t>01</a:t>
            </a:r>
          </a:p>
        </p:txBody>
      </p:sp>
      <p:sp>
        <p:nvSpPr>
          <p:cNvPr id="5" name="椭圆 4"/>
          <p:cNvSpPr/>
          <p:nvPr/>
        </p:nvSpPr>
        <p:spPr>
          <a:xfrm>
            <a:off x="6365574" y="2407302"/>
            <a:ext cx="833120" cy="833120"/>
          </a:xfrm>
          <a:prstGeom prst="ellipse">
            <a:avLst/>
          </a:prstGeom>
          <a:gradFill>
            <a:gsLst>
              <a:gs pos="0">
                <a:srgbClr val="4364F7"/>
              </a:gs>
              <a:gs pos="100000">
                <a:srgbClr val="6FB1F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HarmonyOS Sans SC" panose="00000500000000000000" pitchFamily="2" charset="-122"/>
                <a:ea typeface="HarmonyOS Sans SC" panose="00000500000000000000" pitchFamily="2" charset="-122"/>
                <a:cs typeface="Impact" panose="020B0806030902050204" charset="0"/>
                <a:sym typeface="HarmonyOS Sans SC" panose="00000500000000000000" pitchFamily="2" charset="-122"/>
              </a:rPr>
              <a:t>02</a:t>
            </a:r>
          </a:p>
        </p:txBody>
      </p:sp>
      <p:sp>
        <p:nvSpPr>
          <p:cNvPr id="6" name="椭圆 5"/>
          <p:cNvSpPr/>
          <p:nvPr/>
        </p:nvSpPr>
        <p:spPr>
          <a:xfrm>
            <a:off x="6365574" y="3594752"/>
            <a:ext cx="833120" cy="833120"/>
          </a:xfrm>
          <a:prstGeom prst="ellipse">
            <a:avLst/>
          </a:prstGeom>
          <a:gradFill>
            <a:gsLst>
              <a:gs pos="0">
                <a:srgbClr val="4364F7"/>
              </a:gs>
              <a:gs pos="100000">
                <a:srgbClr val="6FB1F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latin typeface="HarmonyOS Sans SC" panose="00000500000000000000" pitchFamily="2" charset="-122"/>
                <a:ea typeface="HarmonyOS Sans SC" panose="00000500000000000000" pitchFamily="2" charset="-122"/>
                <a:cs typeface="Impact" panose="020B0806030902050204" charset="0"/>
                <a:sym typeface="HarmonyOS Sans SC" panose="00000500000000000000" pitchFamily="2" charset="-122"/>
              </a:rPr>
              <a:t>04</a:t>
            </a:r>
          </a:p>
        </p:txBody>
      </p:sp>
      <p:sp>
        <p:nvSpPr>
          <p:cNvPr id="7" name="椭圆 6"/>
          <p:cNvSpPr/>
          <p:nvPr/>
        </p:nvSpPr>
        <p:spPr>
          <a:xfrm flipH="1">
            <a:off x="7576519" y="2931177"/>
            <a:ext cx="833120" cy="833120"/>
          </a:xfrm>
          <a:prstGeom prst="ellipse">
            <a:avLst/>
          </a:prstGeom>
          <a:gradFill>
            <a:gsLst>
              <a:gs pos="0">
                <a:srgbClr val="4364F7"/>
              </a:gs>
              <a:gs pos="100000">
                <a:srgbClr val="6FB1FC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latin typeface="HarmonyOS Sans SC" panose="00000500000000000000" pitchFamily="2" charset="-122"/>
                <a:ea typeface="HarmonyOS Sans SC" panose="00000500000000000000" pitchFamily="2" charset="-122"/>
                <a:cs typeface="Impact" panose="020B0806030902050204" charset="0"/>
                <a:sym typeface="HarmonyOS Sans SC" panose="00000500000000000000" pitchFamily="2" charset="-122"/>
              </a:rPr>
              <a:t>03</a:t>
            </a:r>
          </a:p>
        </p:txBody>
      </p:sp>
      <p:sp>
        <p:nvSpPr>
          <p:cNvPr id="8" name="椭圆 7"/>
          <p:cNvSpPr/>
          <p:nvPr/>
        </p:nvSpPr>
        <p:spPr>
          <a:xfrm flipH="1">
            <a:off x="7576519" y="4118627"/>
            <a:ext cx="833120" cy="833120"/>
          </a:xfrm>
          <a:prstGeom prst="ellipse">
            <a:avLst/>
          </a:prstGeom>
          <a:gradFill>
            <a:gsLst>
              <a:gs pos="0">
                <a:srgbClr val="4364F7"/>
              </a:gs>
              <a:gs pos="100000">
                <a:srgbClr val="6FB1FC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latin typeface="HarmonyOS Sans SC" panose="00000500000000000000" pitchFamily="2" charset="-122"/>
                <a:ea typeface="HarmonyOS Sans SC" panose="00000500000000000000" pitchFamily="2" charset="-122"/>
                <a:cs typeface="Impact" panose="020B0806030902050204" charset="0"/>
                <a:sym typeface="HarmonyOS Sans SC" panose="00000500000000000000" pitchFamily="2" charset="-122"/>
              </a:rPr>
              <a:t>05</a:t>
            </a:r>
          </a:p>
        </p:txBody>
      </p:sp>
      <p:pic>
        <p:nvPicPr>
          <p:cNvPr id="31" name="图片 30" descr="江苏开大logo_画板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166" y="36194"/>
            <a:ext cx="2619011" cy="79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同心圆 48"/>
          <p:cNvSpPr/>
          <p:nvPr/>
        </p:nvSpPr>
        <p:spPr>
          <a:xfrm rot="2640000">
            <a:off x="-372110" y="2343150"/>
            <a:ext cx="918845" cy="918845"/>
          </a:xfrm>
          <a:prstGeom prst="donut">
            <a:avLst/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pic>
        <p:nvPicPr>
          <p:cNvPr id="41" name="图片 40" descr="blob (6)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49049" r="20435"/>
          <a:stretch>
            <a:fillRect/>
          </a:stretch>
        </p:blipFill>
        <p:spPr>
          <a:xfrm>
            <a:off x="7917180" y="0"/>
            <a:ext cx="4274820" cy="2737485"/>
          </a:xfrm>
          <a:custGeom>
            <a:avLst/>
            <a:gdLst>
              <a:gd name="connsiteX0" fmla="*/ 0 w 4274820"/>
              <a:gd name="connsiteY0" fmla="*/ 0 h 2737485"/>
              <a:gd name="connsiteX1" fmla="*/ 4274820 w 4274820"/>
              <a:gd name="connsiteY1" fmla="*/ 0 h 2737485"/>
              <a:gd name="connsiteX2" fmla="*/ 4274820 w 4274820"/>
              <a:gd name="connsiteY2" fmla="*/ 2737485 h 2737485"/>
              <a:gd name="connsiteX3" fmla="*/ 0 w 4274820"/>
              <a:gd name="connsiteY3" fmla="*/ 2737485 h 273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4820" h="2737485">
                <a:moveTo>
                  <a:pt x="0" y="0"/>
                </a:moveTo>
                <a:lnTo>
                  <a:pt x="4274820" y="0"/>
                </a:lnTo>
                <a:lnTo>
                  <a:pt x="4274820" y="2737485"/>
                </a:lnTo>
                <a:lnTo>
                  <a:pt x="0" y="2737485"/>
                </a:lnTo>
                <a:close/>
              </a:path>
            </a:pathLst>
          </a:custGeom>
        </p:spPr>
      </p:pic>
      <p:sp>
        <p:nvSpPr>
          <p:cNvPr id="32" name="同心圆 31"/>
          <p:cNvSpPr/>
          <p:nvPr/>
        </p:nvSpPr>
        <p:spPr>
          <a:xfrm rot="3420000">
            <a:off x="4790440" y="1274445"/>
            <a:ext cx="2032000" cy="2032000"/>
          </a:xfrm>
          <a:prstGeom prst="donut">
            <a:avLst/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6" name="矩形: 单圆角 1"/>
          <p:cNvSpPr/>
          <p:nvPr/>
        </p:nvSpPr>
        <p:spPr>
          <a:xfrm>
            <a:off x="0" y="2832100"/>
            <a:ext cx="12192000" cy="4025900"/>
          </a:xfrm>
          <a:prstGeom prst="round1Rect">
            <a:avLst>
              <a:gd name="adj" fmla="val 50000"/>
            </a:avLst>
          </a:prstGeom>
          <a:gradFill>
            <a:gsLst>
              <a:gs pos="100000">
                <a:srgbClr val="4364F7"/>
              </a:gs>
              <a:gs pos="0">
                <a:srgbClr val="6FB1FC"/>
              </a:gs>
            </a:gsLst>
            <a:lin ang="81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5" name="同心圆 4"/>
          <p:cNvSpPr/>
          <p:nvPr/>
        </p:nvSpPr>
        <p:spPr>
          <a:xfrm rot="4080000">
            <a:off x="9696450" y="3539490"/>
            <a:ext cx="1813560" cy="1813560"/>
          </a:xfrm>
          <a:prstGeom prst="donut">
            <a:avLst>
              <a:gd name="adj" fmla="val 20382"/>
            </a:avLst>
          </a:prstGeom>
          <a:gradFill>
            <a:gsLst>
              <a:gs pos="0">
                <a:srgbClr val="FFFFFF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45" name="任意多边形 44"/>
          <p:cNvSpPr/>
          <p:nvPr/>
        </p:nvSpPr>
        <p:spPr>
          <a:xfrm rot="20820000">
            <a:off x="-51789" y="5080149"/>
            <a:ext cx="2841934" cy="2124728"/>
          </a:xfrm>
          <a:custGeom>
            <a:avLst/>
            <a:gdLst>
              <a:gd name="connsiteX0" fmla="*/ 708016 w 2841934"/>
              <a:gd name="connsiteY0" fmla="*/ 50647 h 2124728"/>
              <a:gd name="connsiteX1" fmla="*/ 2794415 w 2841934"/>
              <a:gd name="connsiteY1" fmla="*/ 1939919 h 2124728"/>
              <a:gd name="connsiteX2" fmla="*/ 2841934 w 2841934"/>
              <a:gd name="connsiteY2" fmla="*/ 2124728 h 2124728"/>
              <a:gd name="connsiteX3" fmla="*/ 1483829 w 2841934"/>
              <a:gd name="connsiteY3" fmla="*/ 1811184 h 2124728"/>
              <a:gd name="connsiteX4" fmla="*/ 1415637 w 2841934"/>
              <a:gd name="connsiteY4" fmla="*/ 1719993 h 2124728"/>
              <a:gd name="connsiteX5" fmla="*/ 149982 w 2841934"/>
              <a:gd name="connsiteY5" fmla="*/ 1123114 h 2124728"/>
              <a:gd name="connsiteX6" fmla="*/ 0 w 2841934"/>
              <a:gd name="connsiteY6" fmla="*/ 1130688 h 2124728"/>
              <a:gd name="connsiteX7" fmla="*/ 261040 w 2841934"/>
              <a:gd name="connsiteY7" fmla="*/ 0 h 2124728"/>
              <a:gd name="connsiteX8" fmla="*/ 433088 w 2841934"/>
              <a:gd name="connsiteY8" fmla="*/ 8688 h 2124728"/>
              <a:gd name="connsiteX9" fmla="*/ 708016 w 2841934"/>
              <a:gd name="connsiteY9" fmla="*/ 50647 h 212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1934" h="2124728">
                <a:moveTo>
                  <a:pt x="708016" y="50647"/>
                </a:moveTo>
                <a:cubicBezTo>
                  <a:pt x="1699390" y="253512"/>
                  <a:pt x="2497773" y="986185"/>
                  <a:pt x="2794415" y="1939919"/>
                </a:cubicBezTo>
                <a:lnTo>
                  <a:pt x="2841934" y="2124728"/>
                </a:lnTo>
                <a:lnTo>
                  <a:pt x="1483829" y="1811184"/>
                </a:lnTo>
                <a:lnTo>
                  <a:pt x="1415637" y="1719993"/>
                </a:lnTo>
                <a:cubicBezTo>
                  <a:pt x="1114801" y="1355464"/>
                  <a:pt x="659526" y="1123114"/>
                  <a:pt x="149982" y="1123114"/>
                </a:cubicBezTo>
                <a:lnTo>
                  <a:pt x="0" y="1130688"/>
                </a:lnTo>
                <a:lnTo>
                  <a:pt x="261040" y="0"/>
                </a:lnTo>
                <a:lnTo>
                  <a:pt x="433088" y="8688"/>
                </a:lnTo>
                <a:cubicBezTo>
                  <a:pt x="526171" y="18141"/>
                  <a:pt x="617891" y="32205"/>
                  <a:pt x="708016" y="50647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" name="人力资源部"/>
          <p:cNvSpPr txBox="1"/>
          <p:nvPr/>
        </p:nvSpPr>
        <p:spPr>
          <a:xfrm>
            <a:off x="737000" y="370405"/>
            <a:ext cx="4709161" cy="119824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方正宋刻本秀楷简体" panose="02000000000000000000" charset="-122"/>
              </a:defRPr>
            </a:lvl1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b="1" dirty="0">
                <a:solidFill>
                  <a:srgbClr val="0052D4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一、开学前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52D4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（一）学校的准备</a:t>
            </a:r>
          </a:p>
        </p:txBody>
      </p:sp>
      <p:sp>
        <p:nvSpPr>
          <p:cNvPr id="43" name="任意多边形 42"/>
          <p:cNvSpPr/>
          <p:nvPr/>
        </p:nvSpPr>
        <p:spPr>
          <a:xfrm rot="19860000">
            <a:off x="8691833" y="-170827"/>
            <a:ext cx="703488" cy="583034"/>
          </a:xfrm>
          <a:custGeom>
            <a:avLst/>
            <a:gdLst>
              <a:gd name="connsiteX0" fmla="*/ 74776 w 703488"/>
              <a:gd name="connsiteY0" fmla="*/ 0 h 583034"/>
              <a:gd name="connsiteX1" fmla="*/ 236282 w 703488"/>
              <a:gd name="connsiteY1" fmla="*/ 89524 h 583034"/>
              <a:gd name="connsiteX2" fmla="*/ 235418 w 703488"/>
              <a:gd name="connsiteY2" fmla="*/ 90107 h 583034"/>
              <a:gd name="connsiteX3" fmla="*/ 182086 w 703488"/>
              <a:gd name="connsiteY3" fmla="*/ 218861 h 583034"/>
              <a:gd name="connsiteX4" fmla="*/ 364172 w 703488"/>
              <a:gd name="connsiteY4" fmla="*/ 400947 h 583034"/>
              <a:gd name="connsiteX5" fmla="*/ 531948 w 703488"/>
              <a:gd name="connsiteY5" fmla="*/ 289737 h 583034"/>
              <a:gd name="connsiteX6" fmla="*/ 538543 w 703488"/>
              <a:gd name="connsiteY6" fmla="*/ 257070 h 583034"/>
              <a:gd name="connsiteX7" fmla="*/ 703488 w 703488"/>
              <a:gd name="connsiteY7" fmla="*/ 348501 h 583034"/>
              <a:gd name="connsiteX8" fmla="*/ 699727 w 703488"/>
              <a:gd name="connsiteY8" fmla="*/ 360613 h 583034"/>
              <a:gd name="connsiteX9" fmla="*/ 364173 w 703488"/>
              <a:gd name="connsiteY9" fmla="*/ 583034 h 583034"/>
              <a:gd name="connsiteX10" fmla="*/ 0 w 703488"/>
              <a:gd name="connsiteY10" fmla="*/ 218861 h 583034"/>
              <a:gd name="connsiteX11" fmla="*/ 62195 w 703488"/>
              <a:gd name="connsiteY11" fmla="*/ 15249 h 58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488" h="583034">
                <a:moveTo>
                  <a:pt x="74776" y="0"/>
                </a:moveTo>
                <a:lnTo>
                  <a:pt x="236282" y="89524"/>
                </a:lnTo>
                <a:lnTo>
                  <a:pt x="235418" y="90107"/>
                </a:lnTo>
                <a:cubicBezTo>
                  <a:pt x="202466" y="123058"/>
                  <a:pt x="182086" y="168579"/>
                  <a:pt x="182086" y="218861"/>
                </a:cubicBezTo>
                <a:cubicBezTo>
                  <a:pt x="182086" y="319424"/>
                  <a:pt x="263609" y="400947"/>
                  <a:pt x="364172" y="400947"/>
                </a:cubicBezTo>
                <a:cubicBezTo>
                  <a:pt x="439594" y="400947"/>
                  <a:pt x="504306" y="355090"/>
                  <a:pt x="531948" y="289737"/>
                </a:cubicBezTo>
                <a:lnTo>
                  <a:pt x="538543" y="257070"/>
                </a:lnTo>
                <a:lnTo>
                  <a:pt x="703488" y="348501"/>
                </a:lnTo>
                <a:lnTo>
                  <a:pt x="699727" y="360613"/>
                </a:lnTo>
                <a:cubicBezTo>
                  <a:pt x="644443" y="491321"/>
                  <a:pt x="515018" y="583034"/>
                  <a:pt x="364173" y="583034"/>
                </a:cubicBezTo>
                <a:cubicBezTo>
                  <a:pt x="163046" y="583034"/>
                  <a:pt x="0" y="419988"/>
                  <a:pt x="0" y="218861"/>
                </a:cubicBezTo>
                <a:cubicBezTo>
                  <a:pt x="0" y="143439"/>
                  <a:pt x="22928" y="73371"/>
                  <a:pt x="62195" y="15249"/>
                </a:cubicBezTo>
                <a:close/>
              </a:path>
            </a:pathLst>
          </a:cu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29260" y="1749425"/>
            <a:ext cx="11408945" cy="4702175"/>
            <a:chOff x="922" y="3178"/>
            <a:chExt cx="16166" cy="6216"/>
          </a:xfrm>
        </p:grpSpPr>
        <p:sp>
          <p:nvSpPr>
            <p:cNvPr id="10" name="矩形 9"/>
            <p:cNvSpPr/>
            <p:nvPr/>
          </p:nvSpPr>
          <p:spPr>
            <a:xfrm>
              <a:off x="922" y="3178"/>
              <a:ext cx="7944" cy="2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algn="ctr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144" y="3178"/>
              <a:ext cx="7944" cy="2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algn="ctr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144" y="6420"/>
              <a:ext cx="7944" cy="2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algn="ctr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922" y="6420"/>
              <a:ext cx="7944" cy="2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algn="ctr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311" y="3867"/>
              <a:ext cx="1582" cy="1582"/>
            </a:xfrm>
            <a:prstGeom prst="ellipse">
              <a:avLst/>
            </a:prstGeom>
            <a:gradFill>
              <a:gsLst>
                <a:gs pos="100000">
                  <a:srgbClr val="6FB1FC"/>
                </a:gs>
                <a:gs pos="0">
                  <a:srgbClr val="4364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326" y="7093"/>
              <a:ext cx="1582" cy="1582"/>
            </a:xfrm>
            <a:prstGeom prst="ellipse">
              <a:avLst/>
            </a:prstGeom>
            <a:gradFill>
              <a:gsLst>
                <a:gs pos="100000">
                  <a:srgbClr val="6FB1FC"/>
                </a:gs>
                <a:gs pos="0">
                  <a:srgbClr val="4364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9422" y="3866"/>
              <a:ext cx="1582" cy="1582"/>
            </a:xfrm>
            <a:prstGeom prst="ellipse">
              <a:avLst/>
            </a:prstGeom>
            <a:gradFill>
              <a:gsLst>
                <a:gs pos="100000">
                  <a:srgbClr val="6FB1FC"/>
                </a:gs>
                <a:gs pos="0">
                  <a:srgbClr val="4364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981" y="3411"/>
              <a:ext cx="4265" cy="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hangingPunct="1"/>
              <a:r>
                <a:rPr lang="zh-CN" altLang="en-US" sz="2400" b="1" kern="1200" dirty="0">
                  <a:gradFill>
                    <a:gsLst>
                      <a:gs pos="100000">
                        <a:srgbClr val="6FB1FC"/>
                      </a:gs>
                      <a:gs pos="0">
                        <a:srgbClr val="4364F7"/>
                      </a:gs>
                    </a:gsLst>
                    <a:lin ang="5400000" scaled="0"/>
                  </a:gra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重视开学准备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977" y="3933"/>
              <a:ext cx="5415" cy="16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just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kern="1200" dirty="0">
                  <a:solidFill>
                    <a:srgbClr val="404040"/>
                  </a:soli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加强学校疫情监测综合分析和风险研判，做好新冠肺炎和学校常见传染病预防工作，科学制定开学工作方案、疫情防控方案和应急处置预案。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030" y="6618"/>
              <a:ext cx="4561" cy="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hangingPunct="1"/>
              <a:r>
                <a:rPr lang="zh-CN" altLang="en-US" sz="2400" b="1" kern="1200" dirty="0">
                  <a:gradFill>
                    <a:gsLst>
                      <a:gs pos="100000">
                        <a:srgbClr val="6FB1FC"/>
                      </a:gs>
                      <a:gs pos="0">
                        <a:srgbClr val="4364F7"/>
                      </a:gs>
                    </a:gsLst>
                    <a:lin ang="5400000" scaled="0"/>
                  </a:gra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完善应急预案</a:t>
              </a:r>
              <a:r>
                <a:rPr lang="zh-CN" altLang="en-US" sz="2000" b="1" kern="1200" dirty="0">
                  <a:gradFill>
                    <a:gsLst>
                      <a:gs pos="100000">
                        <a:srgbClr val="6FB1FC"/>
                      </a:gs>
                      <a:gs pos="0">
                        <a:srgbClr val="4364F7"/>
                      </a:gs>
                    </a:gsLst>
                    <a:lin ang="5400000" scaled="0"/>
                  </a:gra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 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030" y="7195"/>
              <a:ext cx="5251" cy="16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just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kern="1200" dirty="0">
                  <a:solidFill>
                    <a:srgbClr val="404040"/>
                  </a:soli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健全学校疫情处置机制，周密部署并制定应急预案，完善应急保障措施，做到“点对点”“人对人”。有针对性地开展疫情防控多场景、实操性培训和应急演练。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282" y="3411"/>
              <a:ext cx="5194" cy="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 hangingPunct="1">
                <a:buClrTx/>
                <a:buSzTx/>
                <a:buFontTx/>
              </a:pPr>
              <a:r>
                <a:rPr lang="zh-CN" altLang="en-US" sz="2400" b="1" kern="1200" dirty="0">
                  <a:gradFill>
                    <a:gsLst>
                      <a:gs pos="100000">
                        <a:srgbClr val="6FB1FC"/>
                      </a:gs>
                      <a:gs pos="0">
                        <a:srgbClr val="4364F7"/>
                      </a:gs>
                    </a:gsLst>
                    <a:lin ang="5400000" scaled="0"/>
                  </a:gra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细化防控方案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282" y="3933"/>
              <a:ext cx="5482" cy="21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just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dirty="0">
                  <a:solidFill>
                    <a:srgbClr val="404040"/>
                  </a:soli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学校防控人员应根据疫情防控形势和师生来源特点，动态调整和完善常态化疫情防控方案，细化各项防控措施，尤其要做好学生返校和新生入学方案，任务明确、责任到人。</a:t>
              </a:r>
              <a:endParaRPr lang="zh-CN" altLang="en-US" sz="1600" b="1" kern="1200" dirty="0">
                <a:solidFill>
                  <a:srgbClr val="404040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1282" y="6712"/>
              <a:ext cx="4265" cy="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 hangingPunct="1">
                <a:buClrTx/>
                <a:buSzTx/>
                <a:buFontTx/>
              </a:pPr>
              <a:r>
                <a:rPr lang="zh-CN" altLang="en-US" sz="2400" b="1" kern="1200" dirty="0">
                  <a:gradFill>
                    <a:gsLst>
                      <a:gs pos="100000">
                        <a:srgbClr val="6FB1FC"/>
                      </a:gs>
                      <a:gs pos="0">
                        <a:srgbClr val="4364F7"/>
                      </a:gs>
                    </a:gsLst>
                    <a:lin ang="5400000" scaled="0"/>
                  </a:gra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做好防疫储备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1282" y="7355"/>
              <a:ext cx="5253" cy="16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just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kern="1200" dirty="0">
                  <a:solidFill>
                    <a:srgbClr val="404040"/>
                  </a:soli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提前做好口罩、消毒剂、洗手液、手套、防护服等防疫物资储备，在学校内或周围设立位置相对独立、数量充足、符合隔离条件、管理规范的临时留观室，专人负责。</a:t>
              </a:r>
            </a:p>
          </p:txBody>
        </p:sp>
        <p:sp>
          <p:nvSpPr>
            <p:cNvPr id="9" name="washing-hands_100653"/>
            <p:cNvSpPr/>
            <p:nvPr/>
          </p:nvSpPr>
          <p:spPr>
            <a:xfrm rot="540000">
              <a:off x="1708" y="7404"/>
              <a:ext cx="758" cy="960"/>
            </a:xfrm>
            <a:custGeom>
              <a:avLst/>
              <a:gdLst>
                <a:gd name="T0" fmla="*/ 121763 h 600884"/>
                <a:gd name="T1" fmla="*/ 121763 h 600884"/>
                <a:gd name="T2" fmla="*/ 121763 h 600884"/>
                <a:gd name="T3" fmla="*/ 121763 h 600884"/>
                <a:gd name="T4" fmla="*/ 121763 h 600884"/>
                <a:gd name="T5" fmla="*/ 121763 h 600884"/>
                <a:gd name="T6" fmla="*/ 121763 h 600884"/>
                <a:gd name="T7" fmla="*/ 121763 h 600884"/>
                <a:gd name="T8" fmla="*/ 121763 h 600884"/>
                <a:gd name="T9" fmla="*/ 121763 h 600884"/>
                <a:gd name="T10" fmla="*/ 121763 h 600884"/>
                <a:gd name="T11" fmla="*/ 121763 h 600884"/>
                <a:gd name="T12" fmla="*/ 121763 h 600884"/>
                <a:gd name="T13" fmla="*/ 121763 h 600884"/>
                <a:gd name="T14" fmla="*/ 121763 h 600884"/>
                <a:gd name="T15" fmla="*/ 121763 h 600884"/>
                <a:gd name="T16" fmla="*/ 121763 h 600884"/>
                <a:gd name="T17" fmla="*/ 121763 h 600884"/>
                <a:gd name="T18" fmla="*/ 121763 h 600884"/>
                <a:gd name="T19" fmla="*/ 121763 h 600884"/>
                <a:gd name="T20" fmla="*/ 121763 h 600884"/>
                <a:gd name="T21" fmla="*/ 121763 h 600884"/>
                <a:gd name="T22" fmla="*/ 121763 h 600884"/>
                <a:gd name="T23" fmla="*/ 121763 h 600884"/>
                <a:gd name="T24" fmla="*/ 121763 h 600884"/>
                <a:gd name="T25" fmla="*/ 121763 h 600884"/>
                <a:gd name="T26" fmla="*/ 121763 h 600884"/>
                <a:gd name="T27" fmla="*/ 121763 h 600884"/>
                <a:gd name="T28" fmla="*/ 121763 h 600884"/>
                <a:gd name="T29" fmla="*/ 121763 h 600884"/>
                <a:gd name="T30" fmla="*/ 121763 h 600884"/>
                <a:gd name="T31" fmla="*/ 121763 h 600884"/>
                <a:gd name="T32" fmla="*/ 121763 h 600884"/>
                <a:gd name="T33" fmla="*/ 121763 h 600884"/>
                <a:gd name="T34" fmla="*/ 121763 h 600884"/>
                <a:gd name="T35" fmla="*/ 121763 h 600884"/>
                <a:gd name="T36" fmla="*/ 121763 h 600884"/>
                <a:gd name="T37" fmla="*/ 121763 h 600884"/>
                <a:gd name="T38" fmla="*/ 121763 h 600884"/>
                <a:gd name="T39" fmla="*/ 121763 h 600884"/>
                <a:gd name="T40" fmla="*/ 121763 h 600884"/>
                <a:gd name="T41" fmla="*/ 121763 h 600884"/>
                <a:gd name="T42" fmla="*/ 121763 h 600884"/>
                <a:gd name="T43" fmla="*/ 121763 h 600884"/>
                <a:gd name="T44" fmla="*/ 121763 h 600884"/>
                <a:gd name="T45" fmla="*/ 121763 h 600884"/>
                <a:gd name="T46" fmla="*/ 121763 h 600884"/>
                <a:gd name="T47" fmla="*/ 121763 h 600884"/>
                <a:gd name="T48" fmla="*/ 121763 h 600884"/>
                <a:gd name="T49" fmla="*/ 121763 h 600884"/>
                <a:gd name="T50" fmla="*/ 121763 h 600884"/>
                <a:gd name="T51" fmla="*/ 121763 h 600884"/>
                <a:gd name="T52" fmla="*/ 121763 h 600884"/>
                <a:gd name="T53" fmla="*/ 121763 h 600884"/>
                <a:gd name="T54" fmla="*/ 121763 h 600884"/>
                <a:gd name="T55" fmla="*/ 121763 h 600884"/>
                <a:gd name="T56" fmla="*/ 121763 h 600884"/>
                <a:gd name="T57" fmla="*/ 121763 h 600884"/>
                <a:gd name="T58" fmla="*/ 121763 h 600884"/>
                <a:gd name="T59" fmla="*/ 121763 h 600884"/>
                <a:gd name="T60" fmla="*/ 121763 h 600884"/>
                <a:gd name="T61" fmla="*/ 121763 h 600884"/>
                <a:gd name="T62" fmla="*/ 121763 h 600884"/>
                <a:gd name="T63" fmla="*/ 121763 h 600884"/>
                <a:gd name="T64" fmla="*/ 121763 h 600884"/>
                <a:gd name="T65" fmla="*/ 121763 h 600884"/>
                <a:gd name="T66" fmla="*/ 121763 h 600884"/>
                <a:gd name="T67" fmla="*/ 121763 h 600884"/>
                <a:gd name="T68" fmla="*/ 121763 h 600884"/>
                <a:gd name="T69" fmla="*/ 121763 h 600884"/>
                <a:gd name="T70" fmla="*/ 121763 h 600884"/>
                <a:gd name="T71" fmla="*/ 121763 h 600884"/>
                <a:gd name="T72" fmla="*/ 121763 h 600884"/>
                <a:gd name="T73" fmla="*/ 121763 h 600884"/>
                <a:gd name="T74" fmla="*/ 121763 h 600884"/>
                <a:gd name="T75" fmla="*/ 121763 h 600884"/>
                <a:gd name="T76" fmla="*/ 121763 h 600884"/>
                <a:gd name="T77" fmla="*/ 121763 h 600884"/>
                <a:gd name="T78" fmla="*/ 121763 h 600884"/>
                <a:gd name="T79" fmla="*/ 121763 h 600884"/>
                <a:gd name="T80" fmla="*/ 121763 h 600884"/>
                <a:gd name="T81" fmla="*/ 121763 h 600884"/>
                <a:gd name="T82" fmla="*/ 121763 h 600884"/>
                <a:gd name="T83" fmla="*/ 121763 h 600884"/>
                <a:gd name="T84" fmla="*/ 121763 h 600884"/>
                <a:gd name="T85" fmla="*/ 121763 h 600884"/>
                <a:gd name="T86" fmla="*/ 121763 h 600884"/>
                <a:gd name="T87" fmla="*/ 121763 h 600884"/>
                <a:gd name="T88" fmla="*/ 121763 h 600884"/>
                <a:gd name="T89" fmla="*/ 121763 h 600884"/>
                <a:gd name="T90" fmla="*/ 121763 h 600884"/>
                <a:gd name="T91" fmla="*/ 121763 h 600884"/>
                <a:gd name="T92" fmla="*/ 121763 h 600884"/>
                <a:gd name="T93" fmla="*/ 121763 h 600884"/>
                <a:gd name="T94" fmla="*/ 121763 h 600884"/>
                <a:gd name="T95" fmla="*/ 121763 h 600884"/>
                <a:gd name="T96" fmla="*/ 121763 h 600884"/>
                <a:gd name="T97" fmla="*/ 121763 h 600884"/>
                <a:gd name="T98" fmla="*/ 121763 h 600884"/>
                <a:gd name="T99" fmla="*/ 121763 h 600884"/>
                <a:gd name="T100" fmla="*/ 121763 h 600884"/>
                <a:gd name="T101" fmla="*/ 121763 h 600884"/>
                <a:gd name="T102" fmla="*/ 121763 h 600884"/>
                <a:gd name="T103" fmla="*/ 121763 h 600884"/>
                <a:gd name="T104" fmla="*/ 121763 h 600884"/>
                <a:gd name="T105" fmla="*/ 121763 h 600884"/>
                <a:gd name="T106" fmla="*/ 121763 h 600884"/>
                <a:gd name="T107" fmla="*/ 121763 h 600884"/>
                <a:gd name="T108" fmla="*/ 121763 h 600884"/>
                <a:gd name="T109" fmla="*/ 121763 h 600884"/>
                <a:gd name="T110" fmla="*/ 121763 h 600884"/>
                <a:gd name="T111" fmla="*/ 121763 h 600884"/>
                <a:gd name="T112" fmla="*/ 121763 h 600884"/>
                <a:gd name="T113" fmla="*/ 121763 h 600884"/>
                <a:gd name="T114" fmla="*/ 121763 h 600884"/>
                <a:gd name="T115" fmla="*/ 121763 h 600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99" h="3929">
                  <a:moveTo>
                    <a:pt x="2911" y="1857"/>
                  </a:moveTo>
                  <a:cubicBezTo>
                    <a:pt x="2857" y="1863"/>
                    <a:pt x="2804" y="1866"/>
                    <a:pt x="2751" y="1866"/>
                  </a:cubicBezTo>
                  <a:cubicBezTo>
                    <a:pt x="2491" y="1866"/>
                    <a:pt x="2239" y="1792"/>
                    <a:pt x="2021" y="1654"/>
                  </a:cubicBezTo>
                  <a:lnTo>
                    <a:pt x="1854" y="2321"/>
                  </a:lnTo>
                  <a:cubicBezTo>
                    <a:pt x="1849" y="2341"/>
                    <a:pt x="1842" y="2359"/>
                    <a:pt x="1834" y="2377"/>
                  </a:cubicBezTo>
                  <a:cubicBezTo>
                    <a:pt x="2259" y="2700"/>
                    <a:pt x="2547" y="3166"/>
                    <a:pt x="2646" y="3691"/>
                  </a:cubicBezTo>
                  <a:cubicBezTo>
                    <a:pt x="2667" y="3800"/>
                    <a:pt x="2596" y="3905"/>
                    <a:pt x="2487" y="3925"/>
                  </a:cubicBezTo>
                  <a:cubicBezTo>
                    <a:pt x="2475" y="3928"/>
                    <a:pt x="2462" y="3929"/>
                    <a:pt x="2450" y="3929"/>
                  </a:cubicBezTo>
                  <a:cubicBezTo>
                    <a:pt x="2356" y="3929"/>
                    <a:pt x="2272" y="3862"/>
                    <a:pt x="2253" y="3766"/>
                  </a:cubicBezTo>
                  <a:cubicBezTo>
                    <a:pt x="2171" y="3333"/>
                    <a:pt x="1932" y="2949"/>
                    <a:pt x="1579" y="2685"/>
                  </a:cubicBezTo>
                  <a:lnTo>
                    <a:pt x="1578" y="2687"/>
                  </a:lnTo>
                  <a:cubicBezTo>
                    <a:pt x="1255" y="3111"/>
                    <a:pt x="746" y="3363"/>
                    <a:pt x="214" y="3363"/>
                  </a:cubicBezTo>
                  <a:cubicBezTo>
                    <a:pt x="209" y="3363"/>
                    <a:pt x="204" y="3363"/>
                    <a:pt x="199" y="3363"/>
                  </a:cubicBezTo>
                  <a:cubicBezTo>
                    <a:pt x="89" y="3362"/>
                    <a:pt x="0" y="3268"/>
                    <a:pt x="1" y="3158"/>
                  </a:cubicBezTo>
                  <a:cubicBezTo>
                    <a:pt x="2" y="3048"/>
                    <a:pt x="91" y="2956"/>
                    <a:pt x="201" y="2956"/>
                  </a:cubicBezTo>
                  <a:lnTo>
                    <a:pt x="203" y="2956"/>
                  </a:lnTo>
                  <a:cubicBezTo>
                    <a:pt x="206" y="2956"/>
                    <a:pt x="210" y="2959"/>
                    <a:pt x="214" y="2959"/>
                  </a:cubicBezTo>
                  <a:cubicBezTo>
                    <a:pt x="622" y="2959"/>
                    <a:pt x="1012" y="2768"/>
                    <a:pt x="1259" y="2443"/>
                  </a:cubicBezTo>
                  <a:lnTo>
                    <a:pt x="1300" y="2391"/>
                  </a:lnTo>
                  <a:cubicBezTo>
                    <a:pt x="1265" y="2327"/>
                    <a:pt x="1253" y="2251"/>
                    <a:pt x="1272" y="2175"/>
                  </a:cubicBezTo>
                  <a:lnTo>
                    <a:pt x="1444" y="1490"/>
                  </a:lnTo>
                  <a:cubicBezTo>
                    <a:pt x="1193" y="1585"/>
                    <a:pt x="968" y="1746"/>
                    <a:pt x="798" y="1955"/>
                  </a:cubicBezTo>
                  <a:cubicBezTo>
                    <a:pt x="759" y="2004"/>
                    <a:pt x="701" y="2029"/>
                    <a:pt x="643" y="2029"/>
                  </a:cubicBezTo>
                  <a:cubicBezTo>
                    <a:pt x="599" y="2029"/>
                    <a:pt x="554" y="2015"/>
                    <a:pt x="517" y="1985"/>
                  </a:cubicBezTo>
                  <a:cubicBezTo>
                    <a:pt x="431" y="1915"/>
                    <a:pt x="418" y="1789"/>
                    <a:pt x="488" y="1703"/>
                  </a:cubicBezTo>
                  <a:cubicBezTo>
                    <a:pt x="752" y="1378"/>
                    <a:pt x="1121" y="1145"/>
                    <a:pt x="1528" y="1046"/>
                  </a:cubicBezTo>
                  <a:lnTo>
                    <a:pt x="1740" y="994"/>
                  </a:lnTo>
                  <a:cubicBezTo>
                    <a:pt x="1741" y="994"/>
                    <a:pt x="1742" y="994"/>
                    <a:pt x="1742" y="994"/>
                  </a:cubicBezTo>
                  <a:cubicBezTo>
                    <a:pt x="1746" y="993"/>
                    <a:pt x="1750" y="992"/>
                    <a:pt x="1754" y="991"/>
                  </a:cubicBezTo>
                  <a:cubicBezTo>
                    <a:pt x="1757" y="991"/>
                    <a:pt x="1760" y="990"/>
                    <a:pt x="1763" y="990"/>
                  </a:cubicBezTo>
                  <a:cubicBezTo>
                    <a:pt x="1766" y="990"/>
                    <a:pt x="1769" y="989"/>
                    <a:pt x="1772" y="989"/>
                  </a:cubicBezTo>
                  <a:cubicBezTo>
                    <a:pt x="1775" y="989"/>
                    <a:pt x="1779" y="989"/>
                    <a:pt x="1783" y="988"/>
                  </a:cubicBezTo>
                  <a:cubicBezTo>
                    <a:pt x="1785" y="988"/>
                    <a:pt x="1787" y="989"/>
                    <a:pt x="1790" y="989"/>
                  </a:cubicBezTo>
                  <a:cubicBezTo>
                    <a:pt x="1794" y="989"/>
                    <a:pt x="1798" y="989"/>
                    <a:pt x="1802" y="989"/>
                  </a:cubicBezTo>
                  <a:cubicBezTo>
                    <a:pt x="1804" y="989"/>
                    <a:pt x="1806" y="989"/>
                    <a:pt x="1808" y="990"/>
                  </a:cubicBezTo>
                  <a:cubicBezTo>
                    <a:pt x="1813" y="990"/>
                    <a:pt x="1817" y="991"/>
                    <a:pt x="1821" y="991"/>
                  </a:cubicBezTo>
                  <a:cubicBezTo>
                    <a:pt x="1824" y="992"/>
                    <a:pt x="1826" y="992"/>
                    <a:pt x="1828" y="993"/>
                  </a:cubicBezTo>
                  <a:cubicBezTo>
                    <a:pt x="1832" y="994"/>
                    <a:pt x="1836" y="994"/>
                    <a:pt x="1840" y="995"/>
                  </a:cubicBezTo>
                  <a:cubicBezTo>
                    <a:pt x="1843" y="996"/>
                    <a:pt x="1846" y="997"/>
                    <a:pt x="1848" y="998"/>
                  </a:cubicBezTo>
                  <a:cubicBezTo>
                    <a:pt x="1852" y="999"/>
                    <a:pt x="1855" y="1000"/>
                    <a:pt x="1858" y="1001"/>
                  </a:cubicBezTo>
                  <a:cubicBezTo>
                    <a:pt x="1861" y="1003"/>
                    <a:pt x="1864" y="1004"/>
                    <a:pt x="1868" y="1006"/>
                  </a:cubicBezTo>
                  <a:cubicBezTo>
                    <a:pt x="1870" y="1007"/>
                    <a:pt x="1873" y="1008"/>
                    <a:pt x="1875" y="1009"/>
                  </a:cubicBezTo>
                  <a:cubicBezTo>
                    <a:pt x="1879" y="1011"/>
                    <a:pt x="1882" y="1012"/>
                    <a:pt x="1885" y="1014"/>
                  </a:cubicBezTo>
                  <a:cubicBezTo>
                    <a:pt x="1888" y="1016"/>
                    <a:pt x="1890" y="1017"/>
                    <a:pt x="1893" y="1018"/>
                  </a:cubicBezTo>
                  <a:cubicBezTo>
                    <a:pt x="1895" y="1020"/>
                    <a:pt x="1898" y="1022"/>
                    <a:pt x="1901" y="1024"/>
                  </a:cubicBezTo>
                  <a:cubicBezTo>
                    <a:pt x="1903" y="1026"/>
                    <a:pt x="1906" y="1028"/>
                    <a:pt x="1909" y="1030"/>
                  </a:cubicBezTo>
                  <a:cubicBezTo>
                    <a:pt x="1911" y="1032"/>
                    <a:pt x="1913" y="1033"/>
                    <a:pt x="1915" y="1035"/>
                  </a:cubicBezTo>
                  <a:cubicBezTo>
                    <a:pt x="1918" y="1038"/>
                    <a:pt x="1922" y="1040"/>
                    <a:pt x="1925" y="1043"/>
                  </a:cubicBezTo>
                  <a:cubicBezTo>
                    <a:pt x="1925" y="1044"/>
                    <a:pt x="1926" y="1044"/>
                    <a:pt x="1926" y="1045"/>
                  </a:cubicBezTo>
                  <a:lnTo>
                    <a:pt x="2080" y="1193"/>
                  </a:lnTo>
                  <a:cubicBezTo>
                    <a:pt x="2289" y="1396"/>
                    <a:pt x="2575" y="1493"/>
                    <a:pt x="2865" y="1460"/>
                  </a:cubicBezTo>
                  <a:cubicBezTo>
                    <a:pt x="2974" y="1447"/>
                    <a:pt x="3074" y="1525"/>
                    <a:pt x="3086" y="1635"/>
                  </a:cubicBezTo>
                  <a:cubicBezTo>
                    <a:pt x="3099" y="1745"/>
                    <a:pt x="3020" y="1844"/>
                    <a:pt x="2911" y="1857"/>
                  </a:cubicBezTo>
                  <a:close/>
                  <a:moveTo>
                    <a:pt x="1903" y="873"/>
                  </a:moveTo>
                  <a:cubicBezTo>
                    <a:pt x="2144" y="873"/>
                    <a:pt x="2340" y="677"/>
                    <a:pt x="2340" y="436"/>
                  </a:cubicBezTo>
                  <a:cubicBezTo>
                    <a:pt x="2340" y="195"/>
                    <a:pt x="2144" y="0"/>
                    <a:pt x="1903" y="0"/>
                  </a:cubicBezTo>
                  <a:cubicBezTo>
                    <a:pt x="1662" y="0"/>
                    <a:pt x="1467" y="195"/>
                    <a:pt x="1467" y="436"/>
                  </a:cubicBezTo>
                  <a:cubicBezTo>
                    <a:pt x="1467" y="678"/>
                    <a:pt x="1662" y="873"/>
                    <a:pt x="1903" y="8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28" name="iconfont-10187-1761501"/>
            <p:cNvSpPr/>
            <p:nvPr/>
          </p:nvSpPr>
          <p:spPr>
            <a:xfrm>
              <a:off x="9786" y="4177"/>
              <a:ext cx="853" cy="960"/>
            </a:xfrm>
            <a:custGeom>
              <a:avLst/>
              <a:gdLst>
                <a:gd name="T0" fmla="*/ 5440 w 10240"/>
                <a:gd name="T1" fmla="*/ 1600 h 11520"/>
                <a:gd name="T2" fmla="*/ 5120 w 10240"/>
                <a:gd name="T3" fmla="*/ 960 h 11520"/>
                <a:gd name="T4" fmla="*/ 4800 w 10240"/>
                <a:gd name="T5" fmla="*/ 1600 h 11520"/>
                <a:gd name="T6" fmla="*/ 4160 w 10240"/>
                <a:gd name="T7" fmla="*/ 1920 h 11520"/>
                <a:gd name="T8" fmla="*/ 4800 w 10240"/>
                <a:gd name="T9" fmla="*/ 2240 h 11520"/>
                <a:gd name="T10" fmla="*/ 5120 w 10240"/>
                <a:gd name="T11" fmla="*/ 2880 h 11520"/>
                <a:gd name="T12" fmla="*/ 5440 w 10240"/>
                <a:gd name="T13" fmla="*/ 2240 h 11520"/>
                <a:gd name="T14" fmla="*/ 6080 w 10240"/>
                <a:gd name="T15" fmla="*/ 1920 h 11520"/>
                <a:gd name="T16" fmla="*/ 7296 w 10240"/>
                <a:gd name="T17" fmla="*/ 6816 h 11520"/>
                <a:gd name="T18" fmla="*/ 8320 w 10240"/>
                <a:gd name="T19" fmla="*/ 832 h 11520"/>
                <a:gd name="T20" fmla="*/ 5120 w 10240"/>
                <a:gd name="T21" fmla="*/ 0 h 11520"/>
                <a:gd name="T22" fmla="*/ 1920 w 10240"/>
                <a:gd name="T23" fmla="*/ 832 h 11520"/>
                <a:gd name="T24" fmla="*/ 2976 w 10240"/>
                <a:gd name="T25" fmla="*/ 6816 h 11520"/>
                <a:gd name="T26" fmla="*/ 960 w 10240"/>
                <a:gd name="T27" fmla="*/ 11520 h 11520"/>
                <a:gd name="T28" fmla="*/ 10240 w 10240"/>
                <a:gd name="T29" fmla="*/ 10560 h 11520"/>
                <a:gd name="T30" fmla="*/ 5120 w 10240"/>
                <a:gd name="T31" fmla="*/ 10528 h 11520"/>
                <a:gd name="T32" fmla="*/ 2944 w 10240"/>
                <a:gd name="T33" fmla="*/ 8864 h 11520"/>
                <a:gd name="T34" fmla="*/ 5184 w 10240"/>
                <a:gd name="T35" fmla="*/ 10496 h 11520"/>
                <a:gd name="T36" fmla="*/ 3840 w 10240"/>
                <a:gd name="T37" fmla="*/ 7392 h 11520"/>
                <a:gd name="T38" fmla="*/ 5120 w 10240"/>
                <a:gd name="T39" fmla="*/ 7648 h 11520"/>
                <a:gd name="T40" fmla="*/ 5152 w 10240"/>
                <a:gd name="T41" fmla="*/ 9248 h 11520"/>
                <a:gd name="T42" fmla="*/ 5536 w 10240"/>
                <a:gd name="T43" fmla="*/ 9856 h 11520"/>
                <a:gd name="T44" fmla="*/ 7296 w 10240"/>
                <a:gd name="T45" fmla="*/ 8832 h 11520"/>
                <a:gd name="T46" fmla="*/ 5696 w 10240"/>
                <a:gd name="T47" fmla="*/ 10080 h 11520"/>
                <a:gd name="T48" fmla="*/ 2560 w 10240"/>
                <a:gd name="T49" fmla="*/ 4320 h 11520"/>
                <a:gd name="T50" fmla="*/ 6048 w 10240"/>
                <a:gd name="T51" fmla="*/ 3904 h 11520"/>
                <a:gd name="T52" fmla="*/ 6112 w 10240"/>
                <a:gd name="T53" fmla="*/ 3264 h 11520"/>
                <a:gd name="T54" fmla="*/ 2560 w 10240"/>
                <a:gd name="T55" fmla="*/ 3648 h 11520"/>
                <a:gd name="T56" fmla="*/ 5120 w 10240"/>
                <a:gd name="T57" fmla="*/ 640 h 11520"/>
                <a:gd name="T58" fmla="*/ 7680 w 10240"/>
                <a:gd name="T59" fmla="*/ 3648 h 11520"/>
                <a:gd name="T60" fmla="*/ 6944 w 10240"/>
                <a:gd name="T61" fmla="*/ 3744 h 11520"/>
                <a:gd name="T62" fmla="*/ 7712 w 10240"/>
                <a:gd name="T63" fmla="*/ 4320 h 11520"/>
                <a:gd name="T64" fmla="*/ 5152 w 10240"/>
                <a:gd name="T65" fmla="*/ 7040 h 11520"/>
                <a:gd name="T66" fmla="*/ 2592 w 10240"/>
                <a:gd name="T67" fmla="*/ 4384 h 11520"/>
                <a:gd name="T68" fmla="*/ 2560 w 10240"/>
                <a:gd name="T69" fmla="*/ 4320 h 11520"/>
                <a:gd name="T70" fmla="*/ 2784 w 10240"/>
                <a:gd name="T71" fmla="*/ 7552 h 11520"/>
                <a:gd name="T72" fmla="*/ 2592 w 10240"/>
                <a:gd name="T73" fmla="*/ 9344 h 11520"/>
                <a:gd name="T74" fmla="*/ 4576 w 10240"/>
                <a:gd name="T75" fmla="*/ 10848 h 11520"/>
                <a:gd name="T76" fmla="*/ 640 w 10240"/>
                <a:gd name="T77" fmla="*/ 10560 h 11520"/>
                <a:gd name="T78" fmla="*/ 6240 w 10240"/>
                <a:gd name="T79" fmla="*/ 10880 h 11520"/>
                <a:gd name="T80" fmla="*/ 6592 w 10240"/>
                <a:gd name="T81" fmla="*/ 10176 h 11520"/>
                <a:gd name="T82" fmla="*/ 7904 w 10240"/>
                <a:gd name="T83" fmla="*/ 8640 h 11520"/>
                <a:gd name="T84" fmla="*/ 9632 w 10240"/>
                <a:gd name="T85" fmla="*/ 10592 h 1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40" h="11520">
                  <a:moveTo>
                    <a:pt x="5760" y="1600"/>
                  </a:moveTo>
                  <a:lnTo>
                    <a:pt x="5440" y="1600"/>
                  </a:lnTo>
                  <a:lnTo>
                    <a:pt x="5440" y="1280"/>
                  </a:lnTo>
                  <a:cubicBezTo>
                    <a:pt x="5440" y="1120"/>
                    <a:pt x="5280" y="960"/>
                    <a:pt x="5120" y="960"/>
                  </a:cubicBezTo>
                  <a:cubicBezTo>
                    <a:pt x="4960" y="960"/>
                    <a:pt x="4800" y="1120"/>
                    <a:pt x="4800" y="1280"/>
                  </a:cubicBezTo>
                  <a:lnTo>
                    <a:pt x="4800" y="1600"/>
                  </a:lnTo>
                  <a:lnTo>
                    <a:pt x="4480" y="1600"/>
                  </a:lnTo>
                  <a:cubicBezTo>
                    <a:pt x="4320" y="1600"/>
                    <a:pt x="4160" y="1760"/>
                    <a:pt x="4160" y="1920"/>
                  </a:cubicBezTo>
                  <a:cubicBezTo>
                    <a:pt x="4160" y="2080"/>
                    <a:pt x="4320" y="2240"/>
                    <a:pt x="4480" y="2240"/>
                  </a:cubicBezTo>
                  <a:lnTo>
                    <a:pt x="4800" y="2240"/>
                  </a:lnTo>
                  <a:lnTo>
                    <a:pt x="4800" y="2560"/>
                  </a:lnTo>
                  <a:cubicBezTo>
                    <a:pt x="4800" y="2720"/>
                    <a:pt x="4960" y="2880"/>
                    <a:pt x="5120" y="2880"/>
                  </a:cubicBezTo>
                  <a:cubicBezTo>
                    <a:pt x="5280" y="2880"/>
                    <a:pt x="5440" y="2720"/>
                    <a:pt x="5440" y="2560"/>
                  </a:cubicBezTo>
                  <a:lnTo>
                    <a:pt x="5440" y="2240"/>
                  </a:lnTo>
                  <a:lnTo>
                    <a:pt x="5760" y="2240"/>
                  </a:lnTo>
                  <a:cubicBezTo>
                    <a:pt x="5920" y="2240"/>
                    <a:pt x="6080" y="2080"/>
                    <a:pt x="6080" y="1920"/>
                  </a:cubicBezTo>
                  <a:cubicBezTo>
                    <a:pt x="6080" y="1760"/>
                    <a:pt x="5920" y="1600"/>
                    <a:pt x="5760" y="1600"/>
                  </a:cubicBezTo>
                  <a:close/>
                  <a:moveTo>
                    <a:pt x="7296" y="6816"/>
                  </a:moveTo>
                  <a:cubicBezTo>
                    <a:pt x="7936" y="6240"/>
                    <a:pt x="8320" y="5408"/>
                    <a:pt x="8320" y="4480"/>
                  </a:cubicBezTo>
                  <a:lnTo>
                    <a:pt x="8320" y="832"/>
                  </a:lnTo>
                  <a:cubicBezTo>
                    <a:pt x="8320" y="704"/>
                    <a:pt x="8256" y="576"/>
                    <a:pt x="8128" y="544"/>
                  </a:cubicBezTo>
                  <a:cubicBezTo>
                    <a:pt x="7712" y="384"/>
                    <a:pt x="6592" y="0"/>
                    <a:pt x="5120" y="0"/>
                  </a:cubicBezTo>
                  <a:cubicBezTo>
                    <a:pt x="3648" y="0"/>
                    <a:pt x="2560" y="384"/>
                    <a:pt x="2112" y="544"/>
                  </a:cubicBezTo>
                  <a:cubicBezTo>
                    <a:pt x="1984" y="608"/>
                    <a:pt x="1920" y="704"/>
                    <a:pt x="1920" y="832"/>
                  </a:cubicBezTo>
                  <a:lnTo>
                    <a:pt x="1920" y="4352"/>
                  </a:lnTo>
                  <a:cubicBezTo>
                    <a:pt x="1920" y="5312"/>
                    <a:pt x="2336" y="6176"/>
                    <a:pt x="2976" y="6816"/>
                  </a:cubicBezTo>
                  <a:cubicBezTo>
                    <a:pt x="1280" y="7200"/>
                    <a:pt x="0" y="8736"/>
                    <a:pt x="0" y="10560"/>
                  </a:cubicBezTo>
                  <a:cubicBezTo>
                    <a:pt x="0" y="11104"/>
                    <a:pt x="416" y="11520"/>
                    <a:pt x="960" y="11520"/>
                  </a:cubicBezTo>
                  <a:lnTo>
                    <a:pt x="9280" y="11520"/>
                  </a:lnTo>
                  <a:cubicBezTo>
                    <a:pt x="9824" y="11520"/>
                    <a:pt x="10240" y="11104"/>
                    <a:pt x="10240" y="10560"/>
                  </a:cubicBezTo>
                  <a:cubicBezTo>
                    <a:pt x="10240" y="8736"/>
                    <a:pt x="8992" y="7232"/>
                    <a:pt x="7296" y="6816"/>
                  </a:cubicBezTo>
                  <a:close/>
                  <a:moveTo>
                    <a:pt x="5120" y="10528"/>
                  </a:moveTo>
                  <a:lnTo>
                    <a:pt x="4032" y="9664"/>
                  </a:lnTo>
                  <a:lnTo>
                    <a:pt x="2944" y="8864"/>
                  </a:lnTo>
                  <a:lnTo>
                    <a:pt x="3360" y="7840"/>
                  </a:lnTo>
                  <a:lnTo>
                    <a:pt x="5184" y="10496"/>
                  </a:lnTo>
                  <a:lnTo>
                    <a:pt x="5120" y="10528"/>
                  </a:lnTo>
                  <a:close/>
                  <a:moveTo>
                    <a:pt x="3840" y="7392"/>
                  </a:moveTo>
                  <a:cubicBezTo>
                    <a:pt x="4160" y="7552"/>
                    <a:pt x="4512" y="7648"/>
                    <a:pt x="4896" y="7648"/>
                  </a:cubicBezTo>
                  <a:lnTo>
                    <a:pt x="5120" y="7648"/>
                  </a:lnTo>
                  <a:cubicBezTo>
                    <a:pt x="5568" y="7648"/>
                    <a:pt x="6016" y="7552"/>
                    <a:pt x="6400" y="7360"/>
                  </a:cubicBezTo>
                  <a:lnTo>
                    <a:pt x="5152" y="9248"/>
                  </a:lnTo>
                  <a:lnTo>
                    <a:pt x="3840" y="7392"/>
                  </a:lnTo>
                  <a:close/>
                  <a:moveTo>
                    <a:pt x="5536" y="9856"/>
                  </a:moveTo>
                  <a:lnTo>
                    <a:pt x="6880" y="7840"/>
                  </a:lnTo>
                  <a:lnTo>
                    <a:pt x="7296" y="8832"/>
                  </a:lnTo>
                  <a:lnTo>
                    <a:pt x="6208" y="9664"/>
                  </a:lnTo>
                  <a:lnTo>
                    <a:pt x="5696" y="10080"/>
                  </a:lnTo>
                  <a:lnTo>
                    <a:pt x="5536" y="9856"/>
                  </a:lnTo>
                  <a:close/>
                  <a:moveTo>
                    <a:pt x="2560" y="4320"/>
                  </a:moveTo>
                  <a:cubicBezTo>
                    <a:pt x="3168" y="4096"/>
                    <a:pt x="4032" y="3840"/>
                    <a:pt x="5120" y="3840"/>
                  </a:cubicBezTo>
                  <a:cubicBezTo>
                    <a:pt x="5440" y="3840"/>
                    <a:pt x="5728" y="3872"/>
                    <a:pt x="6048" y="3904"/>
                  </a:cubicBezTo>
                  <a:cubicBezTo>
                    <a:pt x="6208" y="3936"/>
                    <a:pt x="6400" y="3808"/>
                    <a:pt x="6400" y="3616"/>
                  </a:cubicBezTo>
                  <a:cubicBezTo>
                    <a:pt x="6432" y="3456"/>
                    <a:pt x="6304" y="3264"/>
                    <a:pt x="6112" y="3264"/>
                  </a:cubicBezTo>
                  <a:cubicBezTo>
                    <a:pt x="5792" y="3232"/>
                    <a:pt x="5440" y="3200"/>
                    <a:pt x="5120" y="3200"/>
                  </a:cubicBezTo>
                  <a:cubicBezTo>
                    <a:pt x="4032" y="3200"/>
                    <a:pt x="3104" y="3456"/>
                    <a:pt x="2560" y="3648"/>
                  </a:cubicBezTo>
                  <a:lnTo>
                    <a:pt x="2560" y="1056"/>
                  </a:lnTo>
                  <a:cubicBezTo>
                    <a:pt x="3040" y="896"/>
                    <a:pt x="3936" y="640"/>
                    <a:pt x="5120" y="640"/>
                  </a:cubicBezTo>
                  <a:cubicBezTo>
                    <a:pt x="6304" y="640"/>
                    <a:pt x="7200" y="896"/>
                    <a:pt x="7680" y="1056"/>
                  </a:cubicBezTo>
                  <a:lnTo>
                    <a:pt x="7680" y="3648"/>
                  </a:lnTo>
                  <a:cubicBezTo>
                    <a:pt x="7584" y="3616"/>
                    <a:pt x="7456" y="3584"/>
                    <a:pt x="7328" y="3520"/>
                  </a:cubicBezTo>
                  <a:cubicBezTo>
                    <a:pt x="7168" y="3456"/>
                    <a:pt x="6976" y="3552"/>
                    <a:pt x="6944" y="3744"/>
                  </a:cubicBezTo>
                  <a:cubicBezTo>
                    <a:pt x="6880" y="3904"/>
                    <a:pt x="6976" y="4096"/>
                    <a:pt x="7168" y="4128"/>
                  </a:cubicBezTo>
                  <a:cubicBezTo>
                    <a:pt x="7360" y="4192"/>
                    <a:pt x="7552" y="4256"/>
                    <a:pt x="7712" y="4320"/>
                  </a:cubicBezTo>
                  <a:lnTo>
                    <a:pt x="7712" y="4480"/>
                  </a:lnTo>
                  <a:cubicBezTo>
                    <a:pt x="7712" y="5888"/>
                    <a:pt x="6560" y="7040"/>
                    <a:pt x="5152" y="7040"/>
                  </a:cubicBezTo>
                  <a:lnTo>
                    <a:pt x="4992" y="7040"/>
                  </a:lnTo>
                  <a:cubicBezTo>
                    <a:pt x="3648" y="6944"/>
                    <a:pt x="2592" y="5792"/>
                    <a:pt x="2592" y="4384"/>
                  </a:cubicBezTo>
                  <a:lnTo>
                    <a:pt x="2592" y="4320"/>
                  </a:lnTo>
                  <a:lnTo>
                    <a:pt x="2560" y="4320"/>
                  </a:lnTo>
                  <a:close/>
                  <a:moveTo>
                    <a:pt x="640" y="10560"/>
                  </a:moveTo>
                  <a:cubicBezTo>
                    <a:pt x="640" y="9152"/>
                    <a:pt x="1536" y="7968"/>
                    <a:pt x="2784" y="7552"/>
                  </a:cubicBezTo>
                  <a:lnTo>
                    <a:pt x="2368" y="8608"/>
                  </a:lnTo>
                  <a:cubicBezTo>
                    <a:pt x="2272" y="8864"/>
                    <a:pt x="2336" y="9184"/>
                    <a:pt x="2592" y="9344"/>
                  </a:cubicBezTo>
                  <a:lnTo>
                    <a:pt x="3680" y="10144"/>
                  </a:lnTo>
                  <a:lnTo>
                    <a:pt x="4576" y="10848"/>
                  </a:lnTo>
                  <a:lnTo>
                    <a:pt x="960" y="10848"/>
                  </a:lnTo>
                  <a:cubicBezTo>
                    <a:pt x="768" y="10880"/>
                    <a:pt x="640" y="10752"/>
                    <a:pt x="640" y="10560"/>
                  </a:cubicBezTo>
                  <a:close/>
                  <a:moveTo>
                    <a:pt x="9280" y="10880"/>
                  </a:moveTo>
                  <a:lnTo>
                    <a:pt x="6240" y="10880"/>
                  </a:lnTo>
                  <a:lnTo>
                    <a:pt x="6048" y="10592"/>
                  </a:lnTo>
                  <a:lnTo>
                    <a:pt x="6592" y="10176"/>
                  </a:lnTo>
                  <a:lnTo>
                    <a:pt x="7680" y="9376"/>
                  </a:lnTo>
                  <a:cubicBezTo>
                    <a:pt x="7904" y="9216"/>
                    <a:pt x="8000" y="8896"/>
                    <a:pt x="7904" y="8640"/>
                  </a:cubicBezTo>
                  <a:lnTo>
                    <a:pt x="7488" y="7584"/>
                  </a:lnTo>
                  <a:cubicBezTo>
                    <a:pt x="8736" y="8032"/>
                    <a:pt x="9632" y="9216"/>
                    <a:pt x="9632" y="10592"/>
                  </a:cubicBezTo>
                  <a:cubicBezTo>
                    <a:pt x="9600" y="10752"/>
                    <a:pt x="9472" y="10880"/>
                    <a:pt x="9280" y="108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29" name="crowd-of-users_33887"/>
            <p:cNvSpPr/>
            <p:nvPr/>
          </p:nvSpPr>
          <p:spPr>
            <a:xfrm>
              <a:off x="1622" y="4291"/>
              <a:ext cx="960" cy="734"/>
            </a:xfrm>
            <a:custGeom>
              <a:avLst/>
              <a:gdLst>
                <a:gd name="connsiteX0" fmla="*/ 279380 w 602133"/>
                <a:gd name="connsiteY0" fmla="*/ 303917 h 460429"/>
                <a:gd name="connsiteX1" fmla="*/ 329638 w 602133"/>
                <a:gd name="connsiteY1" fmla="*/ 303917 h 460429"/>
                <a:gd name="connsiteX2" fmla="*/ 405716 w 602133"/>
                <a:gd name="connsiteY2" fmla="*/ 379871 h 460429"/>
                <a:gd name="connsiteX3" fmla="*/ 405716 w 602133"/>
                <a:gd name="connsiteY3" fmla="*/ 441555 h 460429"/>
                <a:gd name="connsiteX4" fmla="*/ 405255 w 602133"/>
                <a:gd name="connsiteY4" fmla="*/ 441555 h 460429"/>
                <a:gd name="connsiteX5" fmla="*/ 401566 w 602133"/>
                <a:gd name="connsiteY5" fmla="*/ 443857 h 460429"/>
                <a:gd name="connsiteX6" fmla="*/ 311195 w 602133"/>
                <a:gd name="connsiteY6" fmla="*/ 460429 h 460429"/>
                <a:gd name="connsiteX7" fmla="*/ 207452 w 602133"/>
                <a:gd name="connsiteY7" fmla="*/ 443857 h 460429"/>
                <a:gd name="connsiteX8" fmla="*/ 203302 w 602133"/>
                <a:gd name="connsiteY8" fmla="*/ 442476 h 460429"/>
                <a:gd name="connsiteX9" fmla="*/ 203302 w 602133"/>
                <a:gd name="connsiteY9" fmla="*/ 441555 h 460429"/>
                <a:gd name="connsiteX10" fmla="*/ 203302 w 602133"/>
                <a:gd name="connsiteY10" fmla="*/ 379871 h 460429"/>
                <a:gd name="connsiteX11" fmla="*/ 279380 w 602133"/>
                <a:gd name="connsiteY11" fmla="*/ 303917 h 460429"/>
                <a:gd name="connsiteX12" fmla="*/ 378044 w 602133"/>
                <a:gd name="connsiteY12" fmla="*/ 242690 h 460429"/>
                <a:gd name="connsiteX13" fmla="*/ 428312 w 602133"/>
                <a:gd name="connsiteY13" fmla="*/ 242690 h 460429"/>
                <a:gd name="connsiteX14" fmla="*/ 504406 w 602133"/>
                <a:gd name="connsiteY14" fmla="*/ 318644 h 460429"/>
                <a:gd name="connsiteX15" fmla="*/ 504406 w 602133"/>
                <a:gd name="connsiteY15" fmla="*/ 380329 h 460429"/>
                <a:gd name="connsiteX16" fmla="*/ 503945 w 602133"/>
                <a:gd name="connsiteY16" fmla="*/ 380329 h 460429"/>
                <a:gd name="connsiteX17" fmla="*/ 499794 w 602133"/>
                <a:gd name="connsiteY17" fmla="*/ 382630 h 460429"/>
                <a:gd name="connsiteX18" fmla="*/ 420011 w 602133"/>
                <a:gd name="connsiteY18" fmla="*/ 399202 h 460429"/>
                <a:gd name="connsiteX19" fmla="*/ 420011 w 602133"/>
                <a:gd name="connsiteY19" fmla="*/ 380329 h 460429"/>
                <a:gd name="connsiteX20" fmla="*/ 355446 w 602133"/>
                <a:gd name="connsiteY20" fmla="*/ 293787 h 460429"/>
                <a:gd name="connsiteX21" fmla="*/ 378044 w 602133"/>
                <a:gd name="connsiteY21" fmla="*/ 242690 h 460429"/>
                <a:gd name="connsiteX22" fmla="*/ 175210 w 602133"/>
                <a:gd name="connsiteY22" fmla="*/ 242690 h 460429"/>
                <a:gd name="connsiteX23" fmla="*/ 225454 w 602133"/>
                <a:gd name="connsiteY23" fmla="*/ 242690 h 460429"/>
                <a:gd name="connsiteX24" fmla="*/ 230986 w 602133"/>
                <a:gd name="connsiteY24" fmla="*/ 243150 h 460429"/>
                <a:gd name="connsiteX25" fmla="*/ 253573 w 602133"/>
                <a:gd name="connsiteY25" fmla="*/ 293792 h 460429"/>
                <a:gd name="connsiteX26" fmla="*/ 189038 w 602133"/>
                <a:gd name="connsiteY26" fmla="*/ 380343 h 460429"/>
                <a:gd name="connsiteX27" fmla="*/ 189038 w 602133"/>
                <a:gd name="connsiteY27" fmla="*/ 398758 h 460429"/>
                <a:gd name="connsiteX28" fmla="*/ 103300 w 602133"/>
                <a:gd name="connsiteY28" fmla="*/ 382645 h 460429"/>
                <a:gd name="connsiteX29" fmla="*/ 99151 w 602133"/>
                <a:gd name="connsiteY29" fmla="*/ 381264 h 460429"/>
                <a:gd name="connsiteX30" fmla="*/ 98690 w 602133"/>
                <a:gd name="connsiteY30" fmla="*/ 380343 h 460429"/>
                <a:gd name="connsiteX31" fmla="*/ 98690 w 602133"/>
                <a:gd name="connsiteY31" fmla="*/ 318652 h 460429"/>
                <a:gd name="connsiteX32" fmla="*/ 175210 w 602133"/>
                <a:gd name="connsiteY32" fmla="*/ 242690 h 460429"/>
                <a:gd name="connsiteX33" fmla="*/ 76056 w 602133"/>
                <a:gd name="connsiteY33" fmla="*/ 185090 h 460429"/>
                <a:gd name="connsiteX34" fmla="*/ 126300 w 602133"/>
                <a:gd name="connsiteY34" fmla="*/ 185090 h 460429"/>
                <a:gd name="connsiteX35" fmla="*/ 148886 w 602133"/>
                <a:gd name="connsiteY35" fmla="*/ 235732 h 460429"/>
                <a:gd name="connsiteX36" fmla="*/ 84353 w 602133"/>
                <a:gd name="connsiteY36" fmla="*/ 322283 h 460429"/>
                <a:gd name="connsiteX37" fmla="*/ 84353 w 602133"/>
                <a:gd name="connsiteY37" fmla="*/ 341158 h 460429"/>
                <a:gd name="connsiteX38" fmla="*/ 4609 w 602133"/>
                <a:gd name="connsiteY38" fmla="*/ 324584 h 460429"/>
                <a:gd name="connsiteX39" fmla="*/ 461 w 602133"/>
                <a:gd name="connsiteY39" fmla="*/ 322743 h 460429"/>
                <a:gd name="connsiteX40" fmla="*/ 0 w 602133"/>
                <a:gd name="connsiteY40" fmla="*/ 322743 h 460429"/>
                <a:gd name="connsiteX41" fmla="*/ 0 w 602133"/>
                <a:gd name="connsiteY41" fmla="*/ 261052 h 460429"/>
                <a:gd name="connsiteX42" fmla="*/ 76056 w 602133"/>
                <a:gd name="connsiteY42" fmla="*/ 185090 h 460429"/>
                <a:gd name="connsiteX43" fmla="*/ 476280 w 602133"/>
                <a:gd name="connsiteY43" fmla="*/ 183239 h 460429"/>
                <a:gd name="connsiteX44" fmla="*/ 526068 w 602133"/>
                <a:gd name="connsiteY44" fmla="*/ 183239 h 460429"/>
                <a:gd name="connsiteX45" fmla="*/ 602133 w 602133"/>
                <a:gd name="connsiteY45" fmla="*/ 259201 h 460429"/>
                <a:gd name="connsiteX46" fmla="*/ 602133 w 602133"/>
                <a:gd name="connsiteY46" fmla="*/ 320432 h 460429"/>
                <a:gd name="connsiteX47" fmla="*/ 601672 w 602133"/>
                <a:gd name="connsiteY47" fmla="*/ 320432 h 460429"/>
                <a:gd name="connsiteX48" fmla="*/ 597984 w 602133"/>
                <a:gd name="connsiteY48" fmla="*/ 322733 h 460429"/>
                <a:gd name="connsiteX49" fmla="*/ 518231 w 602133"/>
                <a:gd name="connsiteY49" fmla="*/ 339307 h 460429"/>
                <a:gd name="connsiteX50" fmla="*/ 518231 w 602133"/>
                <a:gd name="connsiteY50" fmla="*/ 320432 h 460429"/>
                <a:gd name="connsiteX51" fmla="*/ 453691 w 602133"/>
                <a:gd name="connsiteY51" fmla="*/ 233881 h 460429"/>
                <a:gd name="connsiteX52" fmla="*/ 476280 w 602133"/>
                <a:gd name="connsiteY52" fmla="*/ 183239 h 460429"/>
                <a:gd name="connsiteX53" fmla="*/ 304510 w 602133"/>
                <a:gd name="connsiteY53" fmla="*/ 181462 h 460429"/>
                <a:gd name="connsiteX54" fmla="*/ 363739 w 602133"/>
                <a:gd name="connsiteY54" fmla="*/ 240839 h 460429"/>
                <a:gd name="connsiteX55" fmla="*/ 304510 w 602133"/>
                <a:gd name="connsiteY55" fmla="*/ 300216 h 460429"/>
                <a:gd name="connsiteX56" fmla="*/ 245281 w 602133"/>
                <a:gd name="connsiteY56" fmla="*/ 240839 h 460429"/>
                <a:gd name="connsiteX57" fmla="*/ 304510 w 602133"/>
                <a:gd name="connsiteY57" fmla="*/ 181462 h 460429"/>
                <a:gd name="connsiteX58" fmla="*/ 274338 w 602133"/>
                <a:gd name="connsiteY58" fmla="*/ 133116 h 460429"/>
                <a:gd name="connsiteX59" fmla="*/ 328757 w 602133"/>
                <a:gd name="connsiteY59" fmla="*/ 133116 h 460429"/>
                <a:gd name="connsiteX60" fmla="*/ 345821 w 602133"/>
                <a:gd name="connsiteY60" fmla="*/ 134957 h 460429"/>
                <a:gd name="connsiteX61" fmla="*/ 332447 w 602133"/>
                <a:gd name="connsiteY61" fmla="*/ 172703 h 460429"/>
                <a:gd name="connsiteX62" fmla="*/ 304776 w 602133"/>
                <a:gd name="connsiteY62" fmla="*/ 166719 h 460429"/>
                <a:gd name="connsiteX63" fmla="*/ 270648 w 602133"/>
                <a:gd name="connsiteY63" fmla="*/ 175465 h 460429"/>
                <a:gd name="connsiteX64" fmla="*/ 257274 w 602133"/>
                <a:gd name="connsiteY64" fmla="*/ 134957 h 460429"/>
                <a:gd name="connsiteX65" fmla="*/ 274338 w 602133"/>
                <a:gd name="connsiteY65" fmla="*/ 133116 h 460429"/>
                <a:gd name="connsiteX66" fmla="*/ 402940 w 602133"/>
                <a:gd name="connsiteY66" fmla="*/ 120160 h 460429"/>
                <a:gd name="connsiteX67" fmla="*/ 462427 w 602133"/>
                <a:gd name="connsiteY67" fmla="*/ 179582 h 460429"/>
                <a:gd name="connsiteX68" fmla="*/ 402940 w 602133"/>
                <a:gd name="connsiteY68" fmla="*/ 238543 h 460429"/>
                <a:gd name="connsiteX69" fmla="*/ 377577 w 602133"/>
                <a:gd name="connsiteY69" fmla="*/ 233015 h 460429"/>
                <a:gd name="connsiteX70" fmla="*/ 343452 w 602133"/>
                <a:gd name="connsiteY70" fmla="*/ 178661 h 460429"/>
                <a:gd name="connsiteX71" fmla="*/ 402940 w 602133"/>
                <a:gd name="connsiteY71" fmla="*/ 120160 h 460429"/>
                <a:gd name="connsiteX72" fmla="*/ 200081 w 602133"/>
                <a:gd name="connsiteY72" fmla="*/ 120160 h 460429"/>
                <a:gd name="connsiteX73" fmla="*/ 259569 w 602133"/>
                <a:gd name="connsiteY73" fmla="*/ 179582 h 460429"/>
                <a:gd name="connsiteX74" fmla="*/ 259569 w 602133"/>
                <a:gd name="connsiteY74" fmla="*/ 182806 h 460429"/>
                <a:gd name="connsiteX75" fmla="*/ 231900 w 602133"/>
                <a:gd name="connsiteY75" fmla="*/ 229791 h 460429"/>
                <a:gd name="connsiteX76" fmla="*/ 200081 w 602133"/>
                <a:gd name="connsiteY76" fmla="*/ 238543 h 460429"/>
                <a:gd name="connsiteX77" fmla="*/ 140594 w 602133"/>
                <a:gd name="connsiteY77" fmla="*/ 179582 h 460429"/>
                <a:gd name="connsiteX78" fmla="*/ 200081 w 602133"/>
                <a:gd name="connsiteY78" fmla="*/ 120160 h 460429"/>
                <a:gd name="connsiteX79" fmla="*/ 101428 w 602133"/>
                <a:gd name="connsiteY79" fmla="*/ 62190 h 460429"/>
                <a:gd name="connsiteX80" fmla="*/ 160879 w 602133"/>
                <a:gd name="connsiteY80" fmla="*/ 120646 h 460429"/>
                <a:gd name="connsiteX81" fmla="*/ 126315 w 602133"/>
                <a:gd name="connsiteY81" fmla="*/ 175421 h 460429"/>
                <a:gd name="connsiteX82" fmla="*/ 101428 w 602133"/>
                <a:gd name="connsiteY82" fmla="*/ 180944 h 460429"/>
                <a:gd name="connsiteX83" fmla="*/ 41978 w 602133"/>
                <a:gd name="connsiteY83" fmla="*/ 121567 h 460429"/>
                <a:gd name="connsiteX84" fmla="*/ 101428 w 602133"/>
                <a:gd name="connsiteY84" fmla="*/ 62190 h 460429"/>
                <a:gd name="connsiteX85" fmla="*/ 500695 w 602133"/>
                <a:gd name="connsiteY85" fmla="*/ 60339 h 460429"/>
                <a:gd name="connsiteX86" fmla="*/ 560154 w 602133"/>
                <a:gd name="connsiteY86" fmla="*/ 119716 h 460429"/>
                <a:gd name="connsiteX87" fmla="*/ 500695 w 602133"/>
                <a:gd name="connsiteY87" fmla="*/ 179093 h 460429"/>
                <a:gd name="connsiteX88" fmla="*/ 475805 w 602133"/>
                <a:gd name="connsiteY88" fmla="*/ 173570 h 460429"/>
                <a:gd name="connsiteX89" fmla="*/ 441697 w 602133"/>
                <a:gd name="connsiteY89" fmla="*/ 118795 h 460429"/>
                <a:gd name="connsiteX90" fmla="*/ 500695 w 602133"/>
                <a:gd name="connsiteY90" fmla="*/ 60339 h 460429"/>
                <a:gd name="connsiteX91" fmla="*/ 413085 w 602133"/>
                <a:gd name="connsiteY91" fmla="*/ 16140 h 460429"/>
                <a:gd name="connsiteX92" fmla="*/ 468869 w 602133"/>
                <a:gd name="connsiteY92" fmla="*/ 55274 h 460429"/>
                <a:gd name="connsiteX93" fmla="*/ 429221 w 602133"/>
                <a:gd name="connsiteY93" fmla="*/ 112824 h 460429"/>
                <a:gd name="connsiteX94" fmla="*/ 402020 w 602133"/>
                <a:gd name="connsiteY94" fmla="*/ 107760 h 460429"/>
                <a:gd name="connsiteX95" fmla="*/ 370670 w 602133"/>
                <a:gd name="connsiteY95" fmla="*/ 115126 h 460429"/>
                <a:gd name="connsiteX96" fmla="*/ 363294 w 602133"/>
                <a:gd name="connsiteY96" fmla="*/ 105918 h 460429"/>
                <a:gd name="connsiteX97" fmla="*/ 376664 w 602133"/>
                <a:gd name="connsiteY97" fmla="*/ 63561 h 460429"/>
                <a:gd name="connsiteX98" fmla="*/ 370670 w 602133"/>
                <a:gd name="connsiteY98" fmla="*/ 34556 h 460429"/>
                <a:gd name="connsiteX99" fmla="*/ 413085 w 602133"/>
                <a:gd name="connsiteY99" fmla="*/ 16140 h 460429"/>
                <a:gd name="connsiteX100" fmla="*/ 192697 w 602133"/>
                <a:gd name="connsiteY100" fmla="*/ 16140 h 460429"/>
                <a:gd name="connsiteX101" fmla="*/ 231875 w 602133"/>
                <a:gd name="connsiteY101" fmla="*/ 31337 h 460429"/>
                <a:gd name="connsiteX102" fmla="*/ 224501 w 602133"/>
                <a:gd name="connsiteY102" fmla="*/ 63573 h 460429"/>
                <a:gd name="connsiteX103" fmla="*/ 240172 w 602133"/>
                <a:gd name="connsiteY103" fmla="*/ 109165 h 460429"/>
                <a:gd name="connsiteX104" fmla="*/ 233719 w 602133"/>
                <a:gd name="connsiteY104" fmla="*/ 116533 h 460429"/>
                <a:gd name="connsiteX105" fmla="*/ 199150 w 602133"/>
                <a:gd name="connsiteY105" fmla="*/ 107783 h 460429"/>
                <a:gd name="connsiteX106" fmla="*/ 171034 w 602133"/>
                <a:gd name="connsiteY106" fmla="*/ 114230 h 460429"/>
                <a:gd name="connsiteX107" fmla="*/ 136004 w 602133"/>
                <a:gd name="connsiteY107" fmla="*/ 59429 h 460429"/>
                <a:gd name="connsiteX108" fmla="*/ 192697 w 602133"/>
                <a:gd name="connsiteY108" fmla="*/ 16140 h 460429"/>
                <a:gd name="connsiteX109" fmla="*/ 301511 w 602133"/>
                <a:gd name="connsiteY109" fmla="*/ 0 h 460429"/>
                <a:gd name="connsiteX110" fmla="*/ 366033 w 602133"/>
                <a:gd name="connsiteY110" fmla="*/ 64485 h 460429"/>
                <a:gd name="connsiteX111" fmla="*/ 301511 w 602133"/>
                <a:gd name="connsiteY111" fmla="*/ 128970 h 460429"/>
                <a:gd name="connsiteX112" fmla="*/ 236989 w 602133"/>
                <a:gd name="connsiteY112" fmla="*/ 64485 h 460429"/>
                <a:gd name="connsiteX113" fmla="*/ 301511 w 602133"/>
                <a:gd name="connsiteY113" fmla="*/ 0 h 46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602133" h="460429">
                  <a:moveTo>
                    <a:pt x="279380" y="303917"/>
                  </a:moveTo>
                  <a:lnTo>
                    <a:pt x="329638" y="303917"/>
                  </a:lnTo>
                  <a:cubicBezTo>
                    <a:pt x="371596" y="303917"/>
                    <a:pt x="405716" y="337981"/>
                    <a:pt x="405716" y="379871"/>
                  </a:cubicBezTo>
                  <a:lnTo>
                    <a:pt x="405716" y="441555"/>
                  </a:lnTo>
                  <a:lnTo>
                    <a:pt x="405255" y="441555"/>
                  </a:lnTo>
                  <a:lnTo>
                    <a:pt x="401566" y="443857"/>
                  </a:lnTo>
                  <a:cubicBezTo>
                    <a:pt x="399261" y="444778"/>
                    <a:pt x="366985" y="460429"/>
                    <a:pt x="311195" y="460429"/>
                  </a:cubicBezTo>
                  <a:cubicBezTo>
                    <a:pt x="282608" y="460429"/>
                    <a:pt x="247566" y="456286"/>
                    <a:pt x="207452" y="443857"/>
                  </a:cubicBezTo>
                  <a:lnTo>
                    <a:pt x="203302" y="442476"/>
                  </a:lnTo>
                  <a:lnTo>
                    <a:pt x="203302" y="441555"/>
                  </a:lnTo>
                  <a:lnTo>
                    <a:pt x="203302" y="379871"/>
                  </a:lnTo>
                  <a:cubicBezTo>
                    <a:pt x="203302" y="337981"/>
                    <a:pt x="237422" y="303917"/>
                    <a:pt x="279380" y="303917"/>
                  </a:cubicBezTo>
                  <a:close/>
                  <a:moveTo>
                    <a:pt x="378044" y="242690"/>
                  </a:moveTo>
                  <a:lnTo>
                    <a:pt x="428312" y="242690"/>
                  </a:lnTo>
                  <a:cubicBezTo>
                    <a:pt x="470279" y="242690"/>
                    <a:pt x="504406" y="276754"/>
                    <a:pt x="504406" y="318644"/>
                  </a:cubicBezTo>
                  <a:lnTo>
                    <a:pt x="504406" y="380329"/>
                  </a:lnTo>
                  <a:lnTo>
                    <a:pt x="503945" y="380329"/>
                  </a:lnTo>
                  <a:lnTo>
                    <a:pt x="499794" y="382630"/>
                  </a:lnTo>
                  <a:cubicBezTo>
                    <a:pt x="497950" y="383551"/>
                    <a:pt x="469357" y="397361"/>
                    <a:pt x="420011" y="399202"/>
                  </a:cubicBezTo>
                  <a:lnTo>
                    <a:pt x="420011" y="380329"/>
                  </a:lnTo>
                  <a:cubicBezTo>
                    <a:pt x="420011" y="339359"/>
                    <a:pt x="392801" y="304834"/>
                    <a:pt x="355446" y="293787"/>
                  </a:cubicBezTo>
                  <a:cubicBezTo>
                    <a:pt x="368820" y="280897"/>
                    <a:pt x="377583" y="262944"/>
                    <a:pt x="378044" y="242690"/>
                  </a:cubicBezTo>
                  <a:close/>
                  <a:moveTo>
                    <a:pt x="175210" y="242690"/>
                  </a:moveTo>
                  <a:lnTo>
                    <a:pt x="225454" y="242690"/>
                  </a:lnTo>
                  <a:cubicBezTo>
                    <a:pt x="227298" y="242690"/>
                    <a:pt x="229142" y="243150"/>
                    <a:pt x="230986" y="243150"/>
                  </a:cubicBezTo>
                  <a:cubicBezTo>
                    <a:pt x="231447" y="262947"/>
                    <a:pt x="240205" y="280901"/>
                    <a:pt x="253573" y="293792"/>
                  </a:cubicBezTo>
                  <a:cubicBezTo>
                    <a:pt x="216235" y="304841"/>
                    <a:pt x="189038" y="339369"/>
                    <a:pt x="189038" y="380343"/>
                  </a:cubicBezTo>
                  <a:lnTo>
                    <a:pt x="189038" y="398758"/>
                  </a:lnTo>
                  <a:cubicBezTo>
                    <a:pt x="164146" y="397377"/>
                    <a:pt x="135567" y="392773"/>
                    <a:pt x="103300" y="382645"/>
                  </a:cubicBezTo>
                  <a:lnTo>
                    <a:pt x="99151" y="381264"/>
                  </a:lnTo>
                  <a:lnTo>
                    <a:pt x="98690" y="380343"/>
                  </a:lnTo>
                  <a:lnTo>
                    <a:pt x="98690" y="318652"/>
                  </a:lnTo>
                  <a:cubicBezTo>
                    <a:pt x="98690" y="276758"/>
                    <a:pt x="133262" y="242690"/>
                    <a:pt x="175210" y="242690"/>
                  </a:cubicBezTo>
                  <a:close/>
                  <a:moveTo>
                    <a:pt x="76056" y="185090"/>
                  </a:moveTo>
                  <a:lnTo>
                    <a:pt x="126300" y="185090"/>
                  </a:lnTo>
                  <a:cubicBezTo>
                    <a:pt x="126760" y="204886"/>
                    <a:pt x="135058" y="222841"/>
                    <a:pt x="148886" y="235732"/>
                  </a:cubicBezTo>
                  <a:cubicBezTo>
                    <a:pt x="111549" y="246781"/>
                    <a:pt x="84353" y="281309"/>
                    <a:pt x="84353" y="322283"/>
                  </a:cubicBezTo>
                  <a:lnTo>
                    <a:pt x="84353" y="341158"/>
                  </a:lnTo>
                  <a:cubicBezTo>
                    <a:pt x="34571" y="339316"/>
                    <a:pt x="6453" y="325505"/>
                    <a:pt x="4609" y="324584"/>
                  </a:cubicBezTo>
                  <a:lnTo>
                    <a:pt x="461" y="322743"/>
                  </a:lnTo>
                  <a:lnTo>
                    <a:pt x="0" y="322743"/>
                  </a:lnTo>
                  <a:lnTo>
                    <a:pt x="0" y="261052"/>
                  </a:lnTo>
                  <a:cubicBezTo>
                    <a:pt x="0" y="219158"/>
                    <a:pt x="34110" y="185090"/>
                    <a:pt x="76056" y="185090"/>
                  </a:cubicBezTo>
                  <a:close/>
                  <a:moveTo>
                    <a:pt x="476280" y="183239"/>
                  </a:moveTo>
                  <a:lnTo>
                    <a:pt x="526068" y="183239"/>
                  </a:lnTo>
                  <a:cubicBezTo>
                    <a:pt x="568019" y="183239"/>
                    <a:pt x="602133" y="217307"/>
                    <a:pt x="602133" y="259201"/>
                  </a:cubicBezTo>
                  <a:lnTo>
                    <a:pt x="602133" y="320432"/>
                  </a:lnTo>
                  <a:lnTo>
                    <a:pt x="601672" y="320432"/>
                  </a:lnTo>
                  <a:lnTo>
                    <a:pt x="597984" y="322733"/>
                  </a:lnTo>
                  <a:cubicBezTo>
                    <a:pt x="596140" y="323654"/>
                    <a:pt x="567558" y="337465"/>
                    <a:pt x="518231" y="339307"/>
                  </a:cubicBezTo>
                  <a:lnTo>
                    <a:pt x="518231" y="320432"/>
                  </a:lnTo>
                  <a:cubicBezTo>
                    <a:pt x="518231" y="279458"/>
                    <a:pt x="490571" y="244930"/>
                    <a:pt x="453691" y="233881"/>
                  </a:cubicBezTo>
                  <a:cubicBezTo>
                    <a:pt x="467060" y="220990"/>
                    <a:pt x="475358" y="203035"/>
                    <a:pt x="476280" y="183239"/>
                  </a:cubicBezTo>
                  <a:close/>
                  <a:moveTo>
                    <a:pt x="304510" y="181462"/>
                  </a:moveTo>
                  <a:cubicBezTo>
                    <a:pt x="337221" y="181462"/>
                    <a:pt x="363739" y="208046"/>
                    <a:pt x="363739" y="240839"/>
                  </a:cubicBezTo>
                  <a:cubicBezTo>
                    <a:pt x="363739" y="273632"/>
                    <a:pt x="337221" y="300216"/>
                    <a:pt x="304510" y="300216"/>
                  </a:cubicBezTo>
                  <a:cubicBezTo>
                    <a:pt x="271799" y="300216"/>
                    <a:pt x="245281" y="273632"/>
                    <a:pt x="245281" y="240839"/>
                  </a:cubicBezTo>
                  <a:cubicBezTo>
                    <a:pt x="245281" y="208046"/>
                    <a:pt x="271799" y="181462"/>
                    <a:pt x="304510" y="181462"/>
                  </a:cubicBezTo>
                  <a:close/>
                  <a:moveTo>
                    <a:pt x="274338" y="133116"/>
                  </a:moveTo>
                  <a:lnTo>
                    <a:pt x="328757" y="133116"/>
                  </a:lnTo>
                  <a:cubicBezTo>
                    <a:pt x="334753" y="133116"/>
                    <a:pt x="340287" y="134037"/>
                    <a:pt x="345821" y="134957"/>
                  </a:cubicBezTo>
                  <a:cubicBezTo>
                    <a:pt x="337981" y="145545"/>
                    <a:pt x="333369" y="158894"/>
                    <a:pt x="332447" y="172703"/>
                  </a:cubicBezTo>
                  <a:cubicBezTo>
                    <a:pt x="324145" y="169021"/>
                    <a:pt x="314461" y="166719"/>
                    <a:pt x="304776" y="166719"/>
                  </a:cubicBezTo>
                  <a:cubicBezTo>
                    <a:pt x="292324" y="166719"/>
                    <a:pt x="280794" y="169941"/>
                    <a:pt x="270648" y="175465"/>
                  </a:cubicBezTo>
                  <a:cubicBezTo>
                    <a:pt x="270648" y="160275"/>
                    <a:pt x="265575" y="146465"/>
                    <a:pt x="257274" y="134957"/>
                  </a:cubicBezTo>
                  <a:cubicBezTo>
                    <a:pt x="262808" y="134037"/>
                    <a:pt x="268342" y="133116"/>
                    <a:pt x="274338" y="133116"/>
                  </a:cubicBezTo>
                  <a:close/>
                  <a:moveTo>
                    <a:pt x="402940" y="120160"/>
                  </a:moveTo>
                  <a:cubicBezTo>
                    <a:pt x="435681" y="120160"/>
                    <a:pt x="462427" y="146416"/>
                    <a:pt x="462427" y="179582"/>
                  </a:cubicBezTo>
                  <a:cubicBezTo>
                    <a:pt x="462427" y="212287"/>
                    <a:pt x="435681" y="238543"/>
                    <a:pt x="402940" y="238543"/>
                  </a:cubicBezTo>
                  <a:cubicBezTo>
                    <a:pt x="393717" y="238543"/>
                    <a:pt x="385416" y="236700"/>
                    <a:pt x="377577" y="233015"/>
                  </a:cubicBezTo>
                  <a:cubicBezTo>
                    <a:pt x="375271" y="209984"/>
                    <a:pt x="362359" y="190176"/>
                    <a:pt x="343452" y="178661"/>
                  </a:cubicBezTo>
                  <a:cubicBezTo>
                    <a:pt x="343913" y="145956"/>
                    <a:pt x="370198" y="120160"/>
                    <a:pt x="402940" y="120160"/>
                  </a:cubicBezTo>
                  <a:close/>
                  <a:moveTo>
                    <a:pt x="200081" y="120160"/>
                  </a:moveTo>
                  <a:cubicBezTo>
                    <a:pt x="232823" y="120160"/>
                    <a:pt x="259569" y="146416"/>
                    <a:pt x="259569" y="179582"/>
                  </a:cubicBezTo>
                  <a:cubicBezTo>
                    <a:pt x="259569" y="180503"/>
                    <a:pt x="259569" y="181424"/>
                    <a:pt x="259569" y="182806"/>
                  </a:cubicBezTo>
                  <a:cubicBezTo>
                    <a:pt x="244812" y="193861"/>
                    <a:pt x="234667" y="210444"/>
                    <a:pt x="231900" y="229791"/>
                  </a:cubicBezTo>
                  <a:cubicBezTo>
                    <a:pt x="222677" y="235319"/>
                    <a:pt x="212071" y="238543"/>
                    <a:pt x="200081" y="238543"/>
                  </a:cubicBezTo>
                  <a:cubicBezTo>
                    <a:pt x="167340" y="238543"/>
                    <a:pt x="140594" y="212287"/>
                    <a:pt x="140594" y="179582"/>
                  </a:cubicBezTo>
                  <a:cubicBezTo>
                    <a:pt x="140594" y="146416"/>
                    <a:pt x="167340" y="120160"/>
                    <a:pt x="200081" y="120160"/>
                  </a:cubicBezTo>
                  <a:close/>
                  <a:moveTo>
                    <a:pt x="101428" y="62190"/>
                  </a:moveTo>
                  <a:cubicBezTo>
                    <a:pt x="133688" y="62190"/>
                    <a:pt x="160418" y="88426"/>
                    <a:pt x="160879" y="120646"/>
                  </a:cubicBezTo>
                  <a:cubicBezTo>
                    <a:pt x="141984" y="132154"/>
                    <a:pt x="128619" y="152406"/>
                    <a:pt x="126315" y="175421"/>
                  </a:cubicBezTo>
                  <a:cubicBezTo>
                    <a:pt x="118941" y="178643"/>
                    <a:pt x="110185" y="180944"/>
                    <a:pt x="101428" y="180944"/>
                  </a:cubicBezTo>
                  <a:cubicBezTo>
                    <a:pt x="68708" y="180944"/>
                    <a:pt x="41978" y="154247"/>
                    <a:pt x="41978" y="121567"/>
                  </a:cubicBezTo>
                  <a:cubicBezTo>
                    <a:pt x="41978" y="88887"/>
                    <a:pt x="68708" y="62190"/>
                    <a:pt x="101428" y="62190"/>
                  </a:cubicBezTo>
                  <a:close/>
                  <a:moveTo>
                    <a:pt x="500695" y="60339"/>
                  </a:moveTo>
                  <a:cubicBezTo>
                    <a:pt x="533882" y="60339"/>
                    <a:pt x="560154" y="87036"/>
                    <a:pt x="560154" y="119716"/>
                  </a:cubicBezTo>
                  <a:cubicBezTo>
                    <a:pt x="560154" y="152396"/>
                    <a:pt x="533882" y="179093"/>
                    <a:pt x="500695" y="179093"/>
                  </a:cubicBezTo>
                  <a:cubicBezTo>
                    <a:pt x="491938" y="179093"/>
                    <a:pt x="483180" y="176792"/>
                    <a:pt x="475805" y="173570"/>
                  </a:cubicBezTo>
                  <a:cubicBezTo>
                    <a:pt x="473501" y="150095"/>
                    <a:pt x="460134" y="130303"/>
                    <a:pt x="441697" y="118795"/>
                  </a:cubicBezTo>
                  <a:cubicBezTo>
                    <a:pt x="442158" y="86575"/>
                    <a:pt x="468431" y="60339"/>
                    <a:pt x="500695" y="60339"/>
                  </a:cubicBezTo>
                  <a:close/>
                  <a:moveTo>
                    <a:pt x="413085" y="16140"/>
                  </a:moveTo>
                  <a:cubicBezTo>
                    <a:pt x="438441" y="16140"/>
                    <a:pt x="460571" y="31794"/>
                    <a:pt x="468869" y="55274"/>
                  </a:cubicBezTo>
                  <a:cubicBezTo>
                    <a:pt x="446279" y="66324"/>
                    <a:pt x="431526" y="87962"/>
                    <a:pt x="429221" y="112824"/>
                  </a:cubicBezTo>
                  <a:cubicBezTo>
                    <a:pt x="422766" y="110522"/>
                    <a:pt x="412624" y="107760"/>
                    <a:pt x="402020" y="107760"/>
                  </a:cubicBezTo>
                  <a:cubicBezTo>
                    <a:pt x="390956" y="107760"/>
                    <a:pt x="380352" y="110062"/>
                    <a:pt x="370670" y="115126"/>
                  </a:cubicBezTo>
                  <a:cubicBezTo>
                    <a:pt x="367904" y="112364"/>
                    <a:pt x="365599" y="109141"/>
                    <a:pt x="363294" y="105918"/>
                  </a:cubicBezTo>
                  <a:cubicBezTo>
                    <a:pt x="372054" y="93487"/>
                    <a:pt x="376664" y="78754"/>
                    <a:pt x="376664" y="63561"/>
                  </a:cubicBezTo>
                  <a:cubicBezTo>
                    <a:pt x="376664" y="53432"/>
                    <a:pt x="374359" y="43764"/>
                    <a:pt x="370670" y="34556"/>
                  </a:cubicBezTo>
                  <a:cubicBezTo>
                    <a:pt x="381735" y="22586"/>
                    <a:pt x="396949" y="16140"/>
                    <a:pt x="413085" y="16140"/>
                  </a:cubicBezTo>
                  <a:close/>
                  <a:moveTo>
                    <a:pt x="192697" y="16140"/>
                  </a:moveTo>
                  <a:cubicBezTo>
                    <a:pt x="207447" y="16140"/>
                    <a:pt x="221274" y="21206"/>
                    <a:pt x="231875" y="31337"/>
                  </a:cubicBezTo>
                  <a:cubicBezTo>
                    <a:pt x="227266" y="41008"/>
                    <a:pt x="224501" y="52060"/>
                    <a:pt x="224501" y="63573"/>
                  </a:cubicBezTo>
                  <a:cubicBezTo>
                    <a:pt x="224501" y="80152"/>
                    <a:pt x="230032" y="96270"/>
                    <a:pt x="240172" y="109165"/>
                  </a:cubicBezTo>
                  <a:cubicBezTo>
                    <a:pt x="238328" y="111928"/>
                    <a:pt x="236024" y="114230"/>
                    <a:pt x="233719" y="116533"/>
                  </a:cubicBezTo>
                  <a:cubicBezTo>
                    <a:pt x="223118" y="111007"/>
                    <a:pt x="211134" y="107783"/>
                    <a:pt x="199150" y="107783"/>
                  </a:cubicBezTo>
                  <a:cubicBezTo>
                    <a:pt x="189010" y="107783"/>
                    <a:pt x="177948" y="111467"/>
                    <a:pt x="171034" y="114230"/>
                  </a:cubicBezTo>
                  <a:cubicBezTo>
                    <a:pt x="168729" y="91204"/>
                    <a:pt x="155824" y="70942"/>
                    <a:pt x="136004" y="59429"/>
                  </a:cubicBezTo>
                  <a:cubicBezTo>
                    <a:pt x="142457" y="34100"/>
                    <a:pt x="165964" y="16140"/>
                    <a:pt x="192697" y="16140"/>
                  </a:cubicBezTo>
                  <a:close/>
                  <a:moveTo>
                    <a:pt x="301511" y="0"/>
                  </a:moveTo>
                  <a:cubicBezTo>
                    <a:pt x="337146" y="0"/>
                    <a:pt x="366033" y="28871"/>
                    <a:pt x="366033" y="64485"/>
                  </a:cubicBezTo>
                  <a:cubicBezTo>
                    <a:pt x="366033" y="100099"/>
                    <a:pt x="337146" y="128970"/>
                    <a:pt x="301511" y="128970"/>
                  </a:cubicBezTo>
                  <a:cubicBezTo>
                    <a:pt x="265876" y="128970"/>
                    <a:pt x="236989" y="100099"/>
                    <a:pt x="236989" y="64485"/>
                  </a:cubicBezTo>
                  <a:cubicBezTo>
                    <a:pt x="236989" y="28871"/>
                    <a:pt x="265876" y="0"/>
                    <a:pt x="301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30" name="乘号 29"/>
            <p:cNvSpPr/>
            <p:nvPr/>
          </p:nvSpPr>
          <p:spPr>
            <a:xfrm>
              <a:off x="1174" y="3730"/>
              <a:ext cx="1856" cy="1856"/>
            </a:xfrm>
            <a:prstGeom prst="mathMultiply">
              <a:avLst>
                <a:gd name="adj1" fmla="val 29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963" y="3181"/>
              <a:ext cx="0" cy="2970"/>
            </a:xfrm>
            <a:prstGeom prst="line">
              <a:avLst/>
            </a:prstGeom>
            <a:ln w="63500">
              <a:solidFill>
                <a:srgbClr val="4364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963" y="6424"/>
              <a:ext cx="0" cy="2970"/>
            </a:xfrm>
            <a:prstGeom prst="line">
              <a:avLst/>
            </a:prstGeom>
            <a:ln w="63500">
              <a:solidFill>
                <a:srgbClr val="4364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9144" y="3178"/>
              <a:ext cx="0" cy="2970"/>
            </a:xfrm>
            <a:prstGeom prst="line">
              <a:avLst/>
            </a:prstGeom>
            <a:ln w="63500">
              <a:solidFill>
                <a:srgbClr val="4364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9144" y="6394"/>
              <a:ext cx="0" cy="2970"/>
            </a:xfrm>
            <a:prstGeom prst="line">
              <a:avLst/>
            </a:prstGeom>
            <a:ln w="63500">
              <a:solidFill>
                <a:srgbClr val="4364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图片 36" descr="江苏开大logo_画板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9248" y="100550"/>
            <a:ext cx="2619011" cy="792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6427914" y="4729983"/>
            <a:ext cx="1116476" cy="1196725"/>
          </a:xfrm>
          <a:prstGeom prst="ellipse">
            <a:avLst/>
          </a:prstGeom>
          <a:gradFill>
            <a:gsLst>
              <a:gs pos="100000">
                <a:srgbClr val="6FB1FC"/>
              </a:gs>
              <a:gs pos="0">
                <a:srgbClr val="4364F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6" name="washing-hands_100653"/>
          <p:cNvSpPr/>
          <p:nvPr/>
        </p:nvSpPr>
        <p:spPr>
          <a:xfrm>
            <a:off x="6647399" y="5007605"/>
            <a:ext cx="677508" cy="64072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7532" h="536227">
                <a:moveTo>
                  <a:pt x="413649" y="329611"/>
                </a:moveTo>
                <a:cubicBezTo>
                  <a:pt x="437695" y="329611"/>
                  <a:pt x="472221" y="333246"/>
                  <a:pt x="500570" y="350207"/>
                </a:cubicBezTo>
                <a:cubicBezTo>
                  <a:pt x="533331" y="369811"/>
                  <a:pt x="563224" y="379063"/>
                  <a:pt x="588043" y="385561"/>
                </a:cubicBezTo>
                <a:cubicBezTo>
                  <a:pt x="609001" y="390957"/>
                  <a:pt x="609332" y="424218"/>
                  <a:pt x="605913" y="451202"/>
                </a:cubicBezTo>
                <a:cubicBezTo>
                  <a:pt x="603486" y="470035"/>
                  <a:pt x="598632" y="490080"/>
                  <a:pt x="592565" y="506160"/>
                </a:cubicBezTo>
                <a:cubicBezTo>
                  <a:pt x="582417" y="533033"/>
                  <a:pt x="573703" y="536227"/>
                  <a:pt x="568077" y="536227"/>
                </a:cubicBezTo>
                <a:cubicBezTo>
                  <a:pt x="566202" y="536227"/>
                  <a:pt x="564437" y="535787"/>
                  <a:pt x="562783" y="534906"/>
                </a:cubicBezTo>
                <a:cubicBezTo>
                  <a:pt x="544141" y="525654"/>
                  <a:pt x="496158" y="511667"/>
                  <a:pt x="459977" y="507041"/>
                </a:cubicBezTo>
                <a:cubicBezTo>
                  <a:pt x="457220" y="506711"/>
                  <a:pt x="454241" y="506490"/>
                  <a:pt x="450932" y="506490"/>
                </a:cubicBezTo>
                <a:cubicBezTo>
                  <a:pt x="424017" y="506490"/>
                  <a:pt x="387285" y="518495"/>
                  <a:pt x="363018" y="526425"/>
                </a:cubicBezTo>
                <a:cubicBezTo>
                  <a:pt x="354635" y="529179"/>
                  <a:pt x="348016" y="531381"/>
                  <a:pt x="343384" y="532483"/>
                </a:cubicBezTo>
                <a:cubicBezTo>
                  <a:pt x="337096" y="534025"/>
                  <a:pt x="328602" y="534906"/>
                  <a:pt x="318234" y="534906"/>
                </a:cubicBezTo>
                <a:cubicBezTo>
                  <a:pt x="295400" y="534906"/>
                  <a:pt x="265838" y="531161"/>
                  <a:pt x="236828" y="524553"/>
                </a:cubicBezTo>
                <a:cubicBezTo>
                  <a:pt x="211237" y="518826"/>
                  <a:pt x="175939" y="516072"/>
                  <a:pt x="141854" y="513319"/>
                </a:cubicBezTo>
                <a:cubicBezTo>
                  <a:pt x="68941" y="507482"/>
                  <a:pt x="27797" y="503186"/>
                  <a:pt x="27797" y="481159"/>
                </a:cubicBezTo>
                <a:cubicBezTo>
                  <a:pt x="27797" y="471137"/>
                  <a:pt x="31327" y="465079"/>
                  <a:pt x="35850" y="461334"/>
                </a:cubicBezTo>
                <a:cubicBezTo>
                  <a:pt x="19745" y="459903"/>
                  <a:pt x="0" y="454947"/>
                  <a:pt x="0" y="433140"/>
                </a:cubicBezTo>
                <a:cubicBezTo>
                  <a:pt x="0" y="405275"/>
                  <a:pt x="40482" y="405275"/>
                  <a:pt x="53719" y="405275"/>
                </a:cubicBezTo>
                <a:cubicBezTo>
                  <a:pt x="82730" y="405275"/>
                  <a:pt x="121006" y="410672"/>
                  <a:pt x="158069" y="415958"/>
                </a:cubicBezTo>
                <a:cubicBezTo>
                  <a:pt x="189065" y="420474"/>
                  <a:pt x="218406" y="424659"/>
                  <a:pt x="241240" y="425540"/>
                </a:cubicBezTo>
                <a:cubicBezTo>
                  <a:pt x="241791" y="425540"/>
                  <a:pt x="242453" y="425650"/>
                  <a:pt x="243005" y="425650"/>
                </a:cubicBezTo>
                <a:cubicBezTo>
                  <a:pt x="260323" y="425650"/>
                  <a:pt x="286135" y="416179"/>
                  <a:pt x="300033" y="409791"/>
                </a:cubicBezTo>
                <a:cubicBezTo>
                  <a:pt x="291209" y="408799"/>
                  <a:pt x="277751" y="408689"/>
                  <a:pt x="266941" y="408579"/>
                </a:cubicBezTo>
                <a:cubicBezTo>
                  <a:pt x="223701" y="408249"/>
                  <a:pt x="194911" y="406707"/>
                  <a:pt x="187631" y="390517"/>
                </a:cubicBezTo>
                <a:cubicBezTo>
                  <a:pt x="185756" y="386442"/>
                  <a:pt x="185976" y="382036"/>
                  <a:pt x="188072" y="378181"/>
                </a:cubicBezTo>
                <a:cubicBezTo>
                  <a:pt x="196897" y="361991"/>
                  <a:pt x="242564" y="353951"/>
                  <a:pt x="311284" y="343599"/>
                </a:cubicBezTo>
                <a:cubicBezTo>
                  <a:pt x="330919" y="340625"/>
                  <a:pt x="349561" y="337761"/>
                  <a:pt x="362577" y="335008"/>
                </a:cubicBezTo>
                <a:cubicBezTo>
                  <a:pt x="379012" y="331484"/>
                  <a:pt x="396661" y="329611"/>
                  <a:pt x="413649" y="329611"/>
                </a:cubicBezTo>
                <a:close/>
                <a:moveTo>
                  <a:pt x="383488" y="241052"/>
                </a:moveTo>
                <a:cubicBezTo>
                  <a:pt x="399175" y="241052"/>
                  <a:pt x="411891" y="253721"/>
                  <a:pt x="411891" y="269349"/>
                </a:cubicBezTo>
                <a:cubicBezTo>
                  <a:pt x="411891" y="284977"/>
                  <a:pt x="399175" y="297646"/>
                  <a:pt x="383488" y="297646"/>
                </a:cubicBezTo>
                <a:cubicBezTo>
                  <a:pt x="367801" y="297646"/>
                  <a:pt x="355085" y="284977"/>
                  <a:pt x="355085" y="269349"/>
                </a:cubicBezTo>
                <a:cubicBezTo>
                  <a:pt x="355085" y="253721"/>
                  <a:pt x="367801" y="241052"/>
                  <a:pt x="383488" y="241052"/>
                </a:cubicBezTo>
                <a:close/>
                <a:moveTo>
                  <a:pt x="258341" y="241052"/>
                </a:moveTo>
                <a:cubicBezTo>
                  <a:pt x="274008" y="241052"/>
                  <a:pt x="286709" y="253721"/>
                  <a:pt x="286709" y="269349"/>
                </a:cubicBezTo>
                <a:cubicBezTo>
                  <a:pt x="286709" y="284977"/>
                  <a:pt x="274008" y="297646"/>
                  <a:pt x="258341" y="297646"/>
                </a:cubicBezTo>
                <a:cubicBezTo>
                  <a:pt x="242674" y="297646"/>
                  <a:pt x="229973" y="284977"/>
                  <a:pt x="229973" y="269349"/>
                </a:cubicBezTo>
                <a:cubicBezTo>
                  <a:pt x="229973" y="253721"/>
                  <a:pt x="242674" y="241052"/>
                  <a:pt x="258341" y="241052"/>
                </a:cubicBezTo>
                <a:close/>
                <a:moveTo>
                  <a:pt x="133122" y="241052"/>
                </a:moveTo>
                <a:cubicBezTo>
                  <a:pt x="148769" y="241052"/>
                  <a:pt x="161454" y="253721"/>
                  <a:pt x="161454" y="269349"/>
                </a:cubicBezTo>
                <a:cubicBezTo>
                  <a:pt x="161454" y="284977"/>
                  <a:pt x="148769" y="297646"/>
                  <a:pt x="133122" y="297646"/>
                </a:cubicBezTo>
                <a:cubicBezTo>
                  <a:pt x="117475" y="297646"/>
                  <a:pt x="104790" y="284977"/>
                  <a:pt x="104790" y="269349"/>
                </a:cubicBezTo>
                <a:cubicBezTo>
                  <a:pt x="104790" y="253721"/>
                  <a:pt x="117475" y="241052"/>
                  <a:pt x="133122" y="241052"/>
                </a:cubicBezTo>
                <a:close/>
                <a:moveTo>
                  <a:pt x="328835" y="155032"/>
                </a:moveTo>
                <a:cubicBezTo>
                  <a:pt x="344502" y="155032"/>
                  <a:pt x="357203" y="167701"/>
                  <a:pt x="357203" y="183329"/>
                </a:cubicBezTo>
                <a:cubicBezTo>
                  <a:pt x="357203" y="198957"/>
                  <a:pt x="344502" y="211626"/>
                  <a:pt x="328835" y="211626"/>
                </a:cubicBezTo>
                <a:cubicBezTo>
                  <a:pt x="313168" y="211626"/>
                  <a:pt x="300467" y="198957"/>
                  <a:pt x="300467" y="183329"/>
                </a:cubicBezTo>
                <a:cubicBezTo>
                  <a:pt x="300467" y="167701"/>
                  <a:pt x="313168" y="155032"/>
                  <a:pt x="328835" y="155032"/>
                </a:cubicBezTo>
                <a:close/>
                <a:moveTo>
                  <a:pt x="187739" y="155032"/>
                </a:moveTo>
                <a:cubicBezTo>
                  <a:pt x="203386" y="155032"/>
                  <a:pt x="216071" y="167701"/>
                  <a:pt x="216071" y="183329"/>
                </a:cubicBezTo>
                <a:cubicBezTo>
                  <a:pt x="216071" y="198957"/>
                  <a:pt x="203386" y="211626"/>
                  <a:pt x="187739" y="211626"/>
                </a:cubicBezTo>
                <a:cubicBezTo>
                  <a:pt x="172092" y="211626"/>
                  <a:pt x="159407" y="198957"/>
                  <a:pt x="159407" y="183329"/>
                </a:cubicBezTo>
                <a:cubicBezTo>
                  <a:pt x="159407" y="167701"/>
                  <a:pt x="172092" y="155032"/>
                  <a:pt x="187739" y="155032"/>
                </a:cubicBezTo>
                <a:close/>
                <a:moveTo>
                  <a:pt x="168906" y="0"/>
                </a:moveTo>
                <a:lnTo>
                  <a:pt x="347704" y="0"/>
                </a:lnTo>
                <a:cubicBezTo>
                  <a:pt x="358513" y="0"/>
                  <a:pt x="370757" y="7491"/>
                  <a:pt x="375720" y="17075"/>
                </a:cubicBezTo>
                <a:lnTo>
                  <a:pt x="421826" y="107849"/>
                </a:lnTo>
                <a:cubicBezTo>
                  <a:pt x="424804" y="113577"/>
                  <a:pt x="424804" y="119526"/>
                  <a:pt x="421936" y="124263"/>
                </a:cubicBezTo>
                <a:cubicBezTo>
                  <a:pt x="419068" y="128890"/>
                  <a:pt x="413774" y="131534"/>
                  <a:pt x="407266" y="131534"/>
                </a:cubicBezTo>
                <a:lnTo>
                  <a:pt x="109344" y="131534"/>
                </a:lnTo>
                <a:cubicBezTo>
                  <a:pt x="102946" y="131534"/>
                  <a:pt x="97542" y="128890"/>
                  <a:pt x="94674" y="124263"/>
                </a:cubicBezTo>
                <a:cubicBezTo>
                  <a:pt x="91806" y="119526"/>
                  <a:pt x="91806" y="113577"/>
                  <a:pt x="94784" y="107849"/>
                </a:cubicBezTo>
                <a:lnTo>
                  <a:pt x="141000" y="17075"/>
                </a:lnTo>
                <a:cubicBezTo>
                  <a:pt x="145853" y="7491"/>
                  <a:pt x="158097" y="0"/>
                  <a:pt x="1689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同心圆 48"/>
          <p:cNvSpPr/>
          <p:nvPr/>
        </p:nvSpPr>
        <p:spPr>
          <a:xfrm rot="2640000">
            <a:off x="-372110" y="2343150"/>
            <a:ext cx="918845" cy="918845"/>
          </a:xfrm>
          <a:prstGeom prst="donut">
            <a:avLst/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pic>
        <p:nvPicPr>
          <p:cNvPr id="41" name="图片 40" descr="blob (6)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49049" r="20435"/>
          <a:stretch>
            <a:fillRect/>
          </a:stretch>
        </p:blipFill>
        <p:spPr>
          <a:xfrm>
            <a:off x="7917180" y="0"/>
            <a:ext cx="4274820" cy="2737485"/>
          </a:xfrm>
          <a:custGeom>
            <a:avLst/>
            <a:gdLst>
              <a:gd name="connsiteX0" fmla="*/ 0 w 4274820"/>
              <a:gd name="connsiteY0" fmla="*/ 0 h 2737485"/>
              <a:gd name="connsiteX1" fmla="*/ 4274820 w 4274820"/>
              <a:gd name="connsiteY1" fmla="*/ 0 h 2737485"/>
              <a:gd name="connsiteX2" fmla="*/ 4274820 w 4274820"/>
              <a:gd name="connsiteY2" fmla="*/ 2737485 h 2737485"/>
              <a:gd name="connsiteX3" fmla="*/ 0 w 4274820"/>
              <a:gd name="connsiteY3" fmla="*/ 2737485 h 273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4820" h="2737485">
                <a:moveTo>
                  <a:pt x="0" y="0"/>
                </a:moveTo>
                <a:lnTo>
                  <a:pt x="4274820" y="0"/>
                </a:lnTo>
                <a:lnTo>
                  <a:pt x="4274820" y="2737485"/>
                </a:lnTo>
                <a:lnTo>
                  <a:pt x="0" y="2737485"/>
                </a:lnTo>
                <a:close/>
              </a:path>
            </a:pathLst>
          </a:custGeom>
        </p:spPr>
      </p:pic>
      <p:sp>
        <p:nvSpPr>
          <p:cNvPr id="32" name="同心圆 31"/>
          <p:cNvSpPr/>
          <p:nvPr/>
        </p:nvSpPr>
        <p:spPr>
          <a:xfrm rot="3420000">
            <a:off x="4790440" y="1274445"/>
            <a:ext cx="2032000" cy="2032000"/>
          </a:xfrm>
          <a:prstGeom prst="donut">
            <a:avLst/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6" name="矩形: 单圆角 1"/>
          <p:cNvSpPr/>
          <p:nvPr/>
        </p:nvSpPr>
        <p:spPr>
          <a:xfrm>
            <a:off x="0" y="2832100"/>
            <a:ext cx="12192000" cy="4025900"/>
          </a:xfrm>
          <a:prstGeom prst="round1Rect">
            <a:avLst>
              <a:gd name="adj" fmla="val 50000"/>
            </a:avLst>
          </a:prstGeom>
          <a:gradFill>
            <a:gsLst>
              <a:gs pos="100000">
                <a:srgbClr val="4364F7"/>
              </a:gs>
              <a:gs pos="0">
                <a:srgbClr val="6FB1FC"/>
              </a:gs>
            </a:gsLst>
            <a:lin ang="81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5" name="同心圆 4"/>
          <p:cNvSpPr/>
          <p:nvPr/>
        </p:nvSpPr>
        <p:spPr>
          <a:xfrm rot="4080000">
            <a:off x="9696450" y="3539490"/>
            <a:ext cx="1813560" cy="1813560"/>
          </a:xfrm>
          <a:prstGeom prst="donut">
            <a:avLst>
              <a:gd name="adj" fmla="val 20382"/>
            </a:avLst>
          </a:prstGeom>
          <a:gradFill>
            <a:gsLst>
              <a:gs pos="0">
                <a:srgbClr val="FFFFFF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45" name="任意多边形 44"/>
          <p:cNvSpPr/>
          <p:nvPr/>
        </p:nvSpPr>
        <p:spPr>
          <a:xfrm rot="20820000">
            <a:off x="-51789" y="5080149"/>
            <a:ext cx="2841934" cy="2124728"/>
          </a:xfrm>
          <a:custGeom>
            <a:avLst/>
            <a:gdLst>
              <a:gd name="connsiteX0" fmla="*/ 708016 w 2841934"/>
              <a:gd name="connsiteY0" fmla="*/ 50647 h 2124728"/>
              <a:gd name="connsiteX1" fmla="*/ 2794415 w 2841934"/>
              <a:gd name="connsiteY1" fmla="*/ 1939919 h 2124728"/>
              <a:gd name="connsiteX2" fmla="*/ 2841934 w 2841934"/>
              <a:gd name="connsiteY2" fmla="*/ 2124728 h 2124728"/>
              <a:gd name="connsiteX3" fmla="*/ 1483829 w 2841934"/>
              <a:gd name="connsiteY3" fmla="*/ 1811184 h 2124728"/>
              <a:gd name="connsiteX4" fmla="*/ 1415637 w 2841934"/>
              <a:gd name="connsiteY4" fmla="*/ 1719993 h 2124728"/>
              <a:gd name="connsiteX5" fmla="*/ 149982 w 2841934"/>
              <a:gd name="connsiteY5" fmla="*/ 1123114 h 2124728"/>
              <a:gd name="connsiteX6" fmla="*/ 0 w 2841934"/>
              <a:gd name="connsiteY6" fmla="*/ 1130688 h 2124728"/>
              <a:gd name="connsiteX7" fmla="*/ 261040 w 2841934"/>
              <a:gd name="connsiteY7" fmla="*/ 0 h 2124728"/>
              <a:gd name="connsiteX8" fmla="*/ 433088 w 2841934"/>
              <a:gd name="connsiteY8" fmla="*/ 8688 h 2124728"/>
              <a:gd name="connsiteX9" fmla="*/ 708016 w 2841934"/>
              <a:gd name="connsiteY9" fmla="*/ 50647 h 212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1934" h="2124728">
                <a:moveTo>
                  <a:pt x="708016" y="50647"/>
                </a:moveTo>
                <a:cubicBezTo>
                  <a:pt x="1699390" y="253512"/>
                  <a:pt x="2497773" y="986185"/>
                  <a:pt x="2794415" y="1939919"/>
                </a:cubicBezTo>
                <a:lnTo>
                  <a:pt x="2841934" y="2124728"/>
                </a:lnTo>
                <a:lnTo>
                  <a:pt x="1483829" y="1811184"/>
                </a:lnTo>
                <a:lnTo>
                  <a:pt x="1415637" y="1719993"/>
                </a:lnTo>
                <a:cubicBezTo>
                  <a:pt x="1114801" y="1355464"/>
                  <a:pt x="659526" y="1123114"/>
                  <a:pt x="149982" y="1123114"/>
                </a:cubicBezTo>
                <a:lnTo>
                  <a:pt x="0" y="1130688"/>
                </a:lnTo>
                <a:lnTo>
                  <a:pt x="261040" y="0"/>
                </a:lnTo>
                <a:lnTo>
                  <a:pt x="433088" y="8688"/>
                </a:lnTo>
                <a:cubicBezTo>
                  <a:pt x="526171" y="18141"/>
                  <a:pt x="617891" y="32205"/>
                  <a:pt x="708016" y="50647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" name="人力资源部"/>
          <p:cNvSpPr txBox="1"/>
          <p:nvPr/>
        </p:nvSpPr>
        <p:spPr>
          <a:xfrm>
            <a:off x="737000" y="355165"/>
            <a:ext cx="4709161" cy="119824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方正宋刻本秀楷简体" panose="02000000000000000000" charset="-122"/>
              </a:defRPr>
            </a:lvl1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b="1" dirty="0">
                <a:solidFill>
                  <a:srgbClr val="0052D4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一、开学前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52D4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（一）学校的准备</a:t>
            </a:r>
          </a:p>
        </p:txBody>
      </p:sp>
      <p:sp>
        <p:nvSpPr>
          <p:cNvPr id="43" name="任意多边形 42"/>
          <p:cNvSpPr/>
          <p:nvPr/>
        </p:nvSpPr>
        <p:spPr>
          <a:xfrm rot="19860000">
            <a:off x="8691833" y="-170827"/>
            <a:ext cx="703488" cy="583034"/>
          </a:xfrm>
          <a:custGeom>
            <a:avLst/>
            <a:gdLst>
              <a:gd name="connsiteX0" fmla="*/ 74776 w 703488"/>
              <a:gd name="connsiteY0" fmla="*/ 0 h 583034"/>
              <a:gd name="connsiteX1" fmla="*/ 236282 w 703488"/>
              <a:gd name="connsiteY1" fmla="*/ 89524 h 583034"/>
              <a:gd name="connsiteX2" fmla="*/ 235418 w 703488"/>
              <a:gd name="connsiteY2" fmla="*/ 90107 h 583034"/>
              <a:gd name="connsiteX3" fmla="*/ 182086 w 703488"/>
              <a:gd name="connsiteY3" fmla="*/ 218861 h 583034"/>
              <a:gd name="connsiteX4" fmla="*/ 364172 w 703488"/>
              <a:gd name="connsiteY4" fmla="*/ 400947 h 583034"/>
              <a:gd name="connsiteX5" fmla="*/ 531948 w 703488"/>
              <a:gd name="connsiteY5" fmla="*/ 289737 h 583034"/>
              <a:gd name="connsiteX6" fmla="*/ 538543 w 703488"/>
              <a:gd name="connsiteY6" fmla="*/ 257070 h 583034"/>
              <a:gd name="connsiteX7" fmla="*/ 703488 w 703488"/>
              <a:gd name="connsiteY7" fmla="*/ 348501 h 583034"/>
              <a:gd name="connsiteX8" fmla="*/ 699727 w 703488"/>
              <a:gd name="connsiteY8" fmla="*/ 360613 h 583034"/>
              <a:gd name="connsiteX9" fmla="*/ 364173 w 703488"/>
              <a:gd name="connsiteY9" fmla="*/ 583034 h 583034"/>
              <a:gd name="connsiteX10" fmla="*/ 0 w 703488"/>
              <a:gd name="connsiteY10" fmla="*/ 218861 h 583034"/>
              <a:gd name="connsiteX11" fmla="*/ 62195 w 703488"/>
              <a:gd name="connsiteY11" fmla="*/ 15249 h 58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488" h="583034">
                <a:moveTo>
                  <a:pt x="74776" y="0"/>
                </a:moveTo>
                <a:lnTo>
                  <a:pt x="236282" y="89524"/>
                </a:lnTo>
                <a:lnTo>
                  <a:pt x="235418" y="90107"/>
                </a:lnTo>
                <a:cubicBezTo>
                  <a:pt x="202466" y="123058"/>
                  <a:pt x="182086" y="168579"/>
                  <a:pt x="182086" y="218861"/>
                </a:cubicBezTo>
                <a:cubicBezTo>
                  <a:pt x="182086" y="319424"/>
                  <a:pt x="263609" y="400947"/>
                  <a:pt x="364172" y="400947"/>
                </a:cubicBezTo>
                <a:cubicBezTo>
                  <a:pt x="439594" y="400947"/>
                  <a:pt x="504306" y="355090"/>
                  <a:pt x="531948" y="289737"/>
                </a:cubicBezTo>
                <a:lnTo>
                  <a:pt x="538543" y="257070"/>
                </a:lnTo>
                <a:lnTo>
                  <a:pt x="703488" y="348501"/>
                </a:lnTo>
                <a:lnTo>
                  <a:pt x="699727" y="360613"/>
                </a:lnTo>
                <a:cubicBezTo>
                  <a:pt x="644443" y="491321"/>
                  <a:pt x="515018" y="583034"/>
                  <a:pt x="364173" y="583034"/>
                </a:cubicBezTo>
                <a:cubicBezTo>
                  <a:pt x="163046" y="583034"/>
                  <a:pt x="0" y="419988"/>
                  <a:pt x="0" y="218861"/>
                </a:cubicBezTo>
                <a:cubicBezTo>
                  <a:pt x="0" y="143439"/>
                  <a:pt x="22928" y="73371"/>
                  <a:pt x="62195" y="15249"/>
                </a:cubicBezTo>
                <a:close/>
              </a:path>
            </a:pathLst>
          </a:cu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37235" y="1820545"/>
            <a:ext cx="10820400" cy="4440555"/>
            <a:chOff x="922" y="3178"/>
            <a:chExt cx="16166" cy="6216"/>
          </a:xfrm>
        </p:grpSpPr>
        <p:sp>
          <p:nvSpPr>
            <p:cNvPr id="10" name="矩形 9"/>
            <p:cNvSpPr/>
            <p:nvPr/>
          </p:nvSpPr>
          <p:spPr>
            <a:xfrm>
              <a:off x="922" y="3178"/>
              <a:ext cx="7944" cy="2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algn="ctr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144" y="3178"/>
              <a:ext cx="7944" cy="2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algn="ctr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144" y="6420"/>
              <a:ext cx="7944" cy="2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algn="ctr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922" y="6420"/>
              <a:ext cx="7944" cy="2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algn="ctr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546" y="3429"/>
              <a:ext cx="4265" cy="5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 hangingPunct="1">
                <a:buClrTx/>
                <a:buSzTx/>
                <a:buFontTx/>
              </a:pPr>
              <a:r>
                <a:rPr lang="zh-CN" altLang="en-US" sz="2400" b="1" kern="1200" dirty="0">
                  <a:gradFill>
                    <a:gsLst>
                      <a:gs pos="100000">
                        <a:srgbClr val="6FB1FC"/>
                      </a:gs>
                      <a:gs pos="0">
                        <a:srgbClr val="4364F7"/>
                      </a:gs>
                    </a:gsLst>
                    <a:lin ang="5400000" scaled="0"/>
                  </a:gra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彻底整治环境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546" y="4012"/>
              <a:ext cx="6486" cy="17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just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kern="1200" dirty="0">
                  <a:solidFill>
                    <a:srgbClr val="404040"/>
                  </a:soli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全面整治校园卫生环境，对教室、食堂、宿舍等公共场所进行彻底卫生清洁消毒、通风换气、垃圾清理。加强冷链食品外包装、邮件包裹的预防性消毒，合理设置快递收发点。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47" y="6639"/>
              <a:ext cx="4561" cy="5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hangingPunct="1"/>
              <a:r>
                <a:rPr lang="zh-CN" altLang="en-US" sz="2400" b="1" kern="1200" dirty="0">
                  <a:gradFill>
                    <a:gsLst>
                      <a:gs pos="100000">
                        <a:srgbClr val="6FB1FC"/>
                      </a:gs>
                      <a:gs pos="0">
                        <a:srgbClr val="4364F7"/>
                      </a:gs>
                    </a:gsLst>
                    <a:lin ang="5400000" scaled="0"/>
                  </a:gra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做好信息摸查</a:t>
              </a:r>
              <a:r>
                <a:rPr lang="zh-CN" altLang="en-US" sz="2000" b="1" kern="1200" dirty="0">
                  <a:gradFill>
                    <a:gsLst>
                      <a:gs pos="100000">
                        <a:srgbClr val="6FB1FC"/>
                      </a:gs>
                      <a:gs pos="0">
                        <a:srgbClr val="4364F7"/>
                      </a:gs>
                    </a:gsLst>
                    <a:lin ang="5400000" scaled="0"/>
                  </a:gra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 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548" y="7332"/>
              <a:ext cx="6682" cy="13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just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lang="zh-CN" altLang="en-US" sz="1600" b="1" kern="1200" dirty="0">
                  <a:solidFill>
                    <a:srgbClr val="404040"/>
                  </a:soli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建立覆盖全体师生员工的健康监测制度，借助信息化技术，全面摸查、动态掌握在校师生员工及其同住人员的连续7天内行程信息和健康状况。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640" y="3430"/>
              <a:ext cx="5194" cy="5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 hangingPunct="1">
                <a:buClrTx/>
                <a:buSzTx/>
                <a:buFontTx/>
              </a:pPr>
              <a:r>
                <a:rPr lang="zh-CN" altLang="en-US" sz="2400" b="1" kern="1200" dirty="0">
                  <a:gradFill>
                    <a:gsLst>
                      <a:gs pos="100000">
                        <a:srgbClr val="6FB1FC"/>
                      </a:gs>
                      <a:gs pos="0">
                        <a:srgbClr val="4364F7"/>
                      </a:gs>
                    </a:gsLst>
                    <a:lin ang="5400000" scaled="0"/>
                  </a:gra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加强健康教育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41" y="3861"/>
              <a:ext cx="6950" cy="22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just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dirty="0">
                  <a:solidFill>
                    <a:srgbClr val="404040"/>
                  </a:soli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全方位开展新冠肺炎防控知识宣传教育，引导师生员工牢固树立“自身健康第一责任人”意识。加强对高校党政领导干部、师生员工，尤其是重点部门工作人员疫情防控政策、公共卫生专业知识、应急处置流程等培训。</a:t>
              </a:r>
              <a:endParaRPr lang="zh-CN" altLang="en-US" sz="1200" dirty="0">
                <a:solidFill>
                  <a:srgbClr val="404040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33" y="6639"/>
              <a:ext cx="4265" cy="5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 hangingPunct="1">
                <a:buClrTx/>
                <a:buSzTx/>
                <a:buFontTx/>
              </a:pPr>
              <a:r>
                <a:rPr lang="zh-CN" altLang="en-US" sz="2400" b="1" kern="1200" dirty="0">
                  <a:gradFill>
                    <a:gsLst>
                      <a:gs pos="100000">
                        <a:srgbClr val="6FB1FC"/>
                      </a:gs>
                      <a:gs pos="0">
                        <a:srgbClr val="4364F7"/>
                      </a:gs>
                    </a:gsLst>
                    <a:lin ang="5400000" scaled="0"/>
                  </a:gra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加强监督检查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40" y="7193"/>
              <a:ext cx="6951" cy="17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just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lang="zh-CN" altLang="en-US" sz="1600" b="1" kern="1200" dirty="0">
                  <a:solidFill>
                    <a:srgbClr val="404040"/>
                  </a:soli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各省级教育行政部门会同卫生健康、疾控等部门加强对高校疫情防控工作的督导检查，认真排查疫情防控措施落实情况，对检查中发现的问题立行立改，及时跟踪整改到位。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963" y="3181"/>
              <a:ext cx="0" cy="2970"/>
            </a:xfrm>
            <a:prstGeom prst="line">
              <a:avLst/>
            </a:prstGeom>
            <a:ln w="63500">
              <a:solidFill>
                <a:srgbClr val="4364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963" y="6424"/>
              <a:ext cx="0" cy="2970"/>
            </a:xfrm>
            <a:prstGeom prst="line">
              <a:avLst/>
            </a:prstGeom>
            <a:ln w="63500">
              <a:solidFill>
                <a:srgbClr val="4364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9144" y="3178"/>
              <a:ext cx="0" cy="2970"/>
            </a:xfrm>
            <a:prstGeom prst="line">
              <a:avLst/>
            </a:prstGeom>
            <a:ln w="63500">
              <a:solidFill>
                <a:srgbClr val="4364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9144" y="6394"/>
              <a:ext cx="0" cy="2970"/>
            </a:xfrm>
            <a:prstGeom prst="line">
              <a:avLst/>
            </a:prstGeom>
            <a:ln w="63500">
              <a:solidFill>
                <a:srgbClr val="4364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图片 36" descr="江苏开大logo_画板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9248" y="100550"/>
            <a:ext cx="2619011" cy="79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blob (5)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34" t="45385"/>
          <a:stretch>
            <a:fillRect/>
          </a:stretch>
        </p:blipFill>
        <p:spPr>
          <a:xfrm rot="19500000">
            <a:off x="-1461112" y="-686105"/>
            <a:ext cx="5901610" cy="3233971"/>
          </a:xfrm>
          <a:custGeom>
            <a:avLst/>
            <a:gdLst>
              <a:gd name="connsiteX0" fmla="*/ 2264451 w 5901610"/>
              <a:gd name="connsiteY0" fmla="*/ 0 h 3233971"/>
              <a:gd name="connsiteX1" fmla="*/ 5901610 w 5901610"/>
              <a:gd name="connsiteY1" fmla="*/ 2546767 h 3233971"/>
              <a:gd name="connsiteX2" fmla="*/ 5901610 w 5901610"/>
              <a:gd name="connsiteY2" fmla="*/ 3233971 h 3233971"/>
              <a:gd name="connsiteX3" fmla="*/ 0 w 5901610"/>
              <a:gd name="connsiteY3" fmla="*/ 3233971 h 323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1610" h="3233971">
                <a:moveTo>
                  <a:pt x="2264451" y="0"/>
                </a:moveTo>
                <a:lnTo>
                  <a:pt x="5901610" y="2546767"/>
                </a:lnTo>
                <a:lnTo>
                  <a:pt x="5901610" y="3233971"/>
                </a:lnTo>
                <a:lnTo>
                  <a:pt x="0" y="3233971"/>
                </a:lnTo>
                <a:close/>
              </a:path>
            </a:pathLst>
          </a:custGeom>
        </p:spPr>
      </p:pic>
      <p:sp>
        <p:nvSpPr>
          <p:cNvPr id="22" name="任意多边形 21"/>
          <p:cNvSpPr/>
          <p:nvPr/>
        </p:nvSpPr>
        <p:spPr>
          <a:xfrm>
            <a:off x="0" y="2527445"/>
            <a:ext cx="12192000" cy="4330555"/>
          </a:xfrm>
          <a:custGeom>
            <a:avLst/>
            <a:gdLst>
              <a:gd name="connsiteX0" fmla="*/ 0 w 14619"/>
              <a:gd name="connsiteY0" fmla="*/ 6412 h 9819"/>
              <a:gd name="connsiteX1" fmla="*/ 9072 w 14619"/>
              <a:gd name="connsiteY1" fmla="*/ 172 h 9819"/>
              <a:gd name="connsiteX2" fmla="*/ 14616 w 14619"/>
              <a:gd name="connsiteY2" fmla="*/ 3892 h 9819"/>
              <a:gd name="connsiteX3" fmla="*/ 10896 w 14619"/>
              <a:gd name="connsiteY3" fmla="*/ 9820 h 9819"/>
              <a:gd name="connsiteX4" fmla="*/ 0 w 14619"/>
              <a:gd name="connsiteY4" fmla="*/ 6412 h 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0" h="6820">
                <a:moveTo>
                  <a:pt x="15270" y="0"/>
                </a:moveTo>
                <a:cubicBezTo>
                  <a:pt x="16918" y="-1"/>
                  <a:pt x="18203" y="300"/>
                  <a:pt x="19155" y="830"/>
                </a:cubicBezTo>
                <a:lnTo>
                  <a:pt x="19200" y="855"/>
                </a:lnTo>
                <a:lnTo>
                  <a:pt x="19200" y="6820"/>
                </a:lnTo>
                <a:lnTo>
                  <a:pt x="0" y="6820"/>
                </a:lnTo>
                <a:lnTo>
                  <a:pt x="0" y="5192"/>
                </a:lnTo>
                <a:lnTo>
                  <a:pt x="12" y="5181"/>
                </a:lnTo>
                <a:cubicBezTo>
                  <a:pt x="2446" y="2887"/>
                  <a:pt x="8324" y="843"/>
                  <a:pt x="12793" y="194"/>
                </a:cubicBezTo>
                <a:cubicBezTo>
                  <a:pt x="13696" y="63"/>
                  <a:pt x="14520" y="0"/>
                  <a:pt x="15270" y="0"/>
                </a:cubicBezTo>
                <a:close/>
              </a:path>
            </a:pathLst>
          </a:custGeom>
          <a:gradFill>
            <a:gsLst>
              <a:gs pos="0">
                <a:srgbClr val="4364F7"/>
              </a:gs>
              <a:gs pos="100000">
                <a:srgbClr val="6FB1FC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911860" y="2000884"/>
            <a:ext cx="4360545" cy="3572602"/>
          </a:xfrm>
          <a:prstGeom prst="roundRect">
            <a:avLst>
              <a:gd name="adj" fmla="val 6175"/>
            </a:avLst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679382" y="1149985"/>
            <a:ext cx="6294904" cy="4424047"/>
          </a:xfrm>
          <a:prstGeom prst="roundRect">
            <a:avLst>
              <a:gd name="adj" fmla="val 1767"/>
            </a:avLst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53" name="矩形 1"/>
          <p:cNvSpPr>
            <a:spLocks noChangeArrowheads="1"/>
          </p:cNvSpPr>
          <p:nvPr/>
        </p:nvSpPr>
        <p:spPr bwMode="auto">
          <a:xfrm>
            <a:off x="2054860" y="2527300"/>
            <a:ext cx="2074545" cy="44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报备健康状况</a:t>
            </a:r>
          </a:p>
        </p:txBody>
      </p:sp>
      <p:sp>
        <p:nvSpPr>
          <p:cNvPr id="52" name="矩形 1"/>
          <p:cNvSpPr>
            <a:spLocks noChangeArrowheads="1"/>
          </p:cNvSpPr>
          <p:nvPr/>
        </p:nvSpPr>
        <p:spPr bwMode="auto">
          <a:xfrm>
            <a:off x="1166920" y="3004045"/>
            <a:ext cx="3776253" cy="216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8" rIns="91417" bIns="45708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开学前，做好连续7天健康监测，将健康码和核酸检测报告如实上报学校，配合学校做好健康查验。动态掌握本地和学校所在地疫情形势、防控规定。</a:t>
            </a:r>
          </a:p>
        </p:txBody>
      </p:sp>
      <p:sp>
        <p:nvSpPr>
          <p:cNvPr id="57" name="矩形 1"/>
          <p:cNvSpPr>
            <a:spLocks noChangeArrowheads="1"/>
          </p:cNvSpPr>
          <p:nvPr/>
        </p:nvSpPr>
        <p:spPr bwMode="auto">
          <a:xfrm>
            <a:off x="7839988" y="1553410"/>
            <a:ext cx="2099945" cy="44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实施分类管理 </a:t>
            </a:r>
          </a:p>
        </p:txBody>
      </p:sp>
      <p:sp>
        <p:nvSpPr>
          <p:cNvPr id="56" name="矩形 1"/>
          <p:cNvSpPr>
            <a:spLocks noChangeArrowheads="1"/>
          </p:cNvSpPr>
          <p:nvPr/>
        </p:nvSpPr>
        <p:spPr bwMode="auto">
          <a:xfrm>
            <a:off x="6047742" y="2222125"/>
            <a:ext cx="5558184" cy="300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8" rIns="91417" bIns="45708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跨省区返校的低风险区高校师生员工开学前需持48小时内核酸检测阴性证明，并按照属地要求，做好到达后的核酸检测。师生员工返校后出发地被认定为中高风险区的，应及时向学校及所在社区报备，根据师生员工出发地疫情等级及学校所在地防控要求开展核酸检测。不得对来自低风险区的师生员工采取集中隔离等“层层加码”措施。</a:t>
            </a:r>
          </a:p>
        </p:txBody>
      </p:sp>
      <p:sp>
        <p:nvSpPr>
          <p:cNvPr id="25" name="同心圆 24"/>
          <p:cNvSpPr/>
          <p:nvPr/>
        </p:nvSpPr>
        <p:spPr>
          <a:xfrm rot="18900000">
            <a:off x="6498590" y="-381000"/>
            <a:ext cx="1111250" cy="1111250"/>
          </a:xfrm>
          <a:prstGeom prst="donut">
            <a:avLst>
              <a:gd name="adj" fmla="val 20382"/>
            </a:avLst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 rot="4080000">
            <a:off x="9220798" y="4743423"/>
            <a:ext cx="2324387" cy="3087641"/>
          </a:xfrm>
          <a:custGeom>
            <a:avLst/>
            <a:gdLst>
              <a:gd name="connsiteX0" fmla="*/ 123606 w 2324387"/>
              <a:gd name="connsiteY0" fmla="*/ 960654 h 3087641"/>
              <a:gd name="connsiteX1" fmla="*/ 1572895 w 2324387"/>
              <a:gd name="connsiteY1" fmla="*/ 0 h 3087641"/>
              <a:gd name="connsiteX2" fmla="*/ 2322630 w 2324387"/>
              <a:gd name="connsiteY2" fmla="*/ 189840 h 3087641"/>
              <a:gd name="connsiteX3" fmla="*/ 2324387 w 2324387"/>
              <a:gd name="connsiteY3" fmla="*/ 190908 h 3087641"/>
              <a:gd name="connsiteX4" fmla="*/ 2080993 w 2324387"/>
              <a:gd name="connsiteY4" fmla="*/ 793331 h 3087641"/>
              <a:gd name="connsiteX5" fmla="*/ 1935563 w 2324387"/>
              <a:gd name="connsiteY5" fmla="*/ 714394 h 3087641"/>
              <a:gd name="connsiteX6" fmla="*/ 1572895 w 2324387"/>
              <a:gd name="connsiteY6" fmla="*/ 641175 h 3087641"/>
              <a:gd name="connsiteX7" fmla="*/ 641175 w 2324387"/>
              <a:gd name="connsiteY7" fmla="*/ 1572895 h 3087641"/>
              <a:gd name="connsiteX8" fmla="*/ 1385121 w 2324387"/>
              <a:gd name="connsiteY8" fmla="*/ 2485686 h 3087641"/>
              <a:gd name="connsiteX9" fmla="*/ 1396763 w 2324387"/>
              <a:gd name="connsiteY9" fmla="*/ 2486859 h 3087641"/>
              <a:gd name="connsiteX10" fmla="*/ 1154031 w 2324387"/>
              <a:gd name="connsiteY10" fmla="*/ 3087641 h 3087641"/>
              <a:gd name="connsiteX11" fmla="*/ 1105164 w 2324387"/>
              <a:gd name="connsiteY11" fmla="*/ 3075076 h 3087641"/>
              <a:gd name="connsiteX12" fmla="*/ 0 w 2324387"/>
              <a:gd name="connsiteY12" fmla="*/ 1572895 h 3087641"/>
              <a:gd name="connsiteX13" fmla="*/ 123606 w 2324387"/>
              <a:gd name="connsiteY13" fmla="*/ 960654 h 308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387" h="3087641">
                <a:moveTo>
                  <a:pt x="123606" y="960654"/>
                </a:moveTo>
                <a:cubicBezTo>
                  <a:pt x="362384" y="396117"/>
                  <a:pt x="921380" y="0"/>
                  <a:pt x="1572895" y="0"/>
                </a:cubicBezTo>
                <a:cubicBezTo>
                  <a:pt x="1844359" y="0"/>
                  <a:pt x="2099761" y="68770"/>
                  <a:pt x="2322630" y="189840"/>
                </a:cubicBezTo>
                <a:lnTo>
                  <a:pt x="2324387" y="190908"/>
                </a:lnTo>
                <a:lnTo>
                  <a:pt x="2080993" y="793331"/>
                </a:lnTo>
                <a:lnTo>
                  <a:pt x="1935563" y="714394"/>
                </a:lnTo>
                <a:cubicBezTo>
                  <a:pt x="1824093" y="667247"/>
                  <a:pt x="1701539" y="641175"/>
                  <a:pt x="1572895" y="641175"/>
                </a:cubicBezTo>
                <a:cubicBezTo>
                  <a:pt x="1058320" y="641175"/>
                  <a:pt x="641175" y="1058320"/>
                  <a:pt x="641175" y="1572895"/>
                </a:cubicBezTo>
                <a:cubicBezTo>
                  <a:pt x="641175" y="2023148"/>
                  <a:pt x="960552" y="2398807"/>
                  <a:pt x="1385121" y="2485686"/>
                </a:cubicBezTo>
                <a:lnTo>
                  <a:pt x="1396763" y="2486859"/>
                </a:lnTo>
                <a:lnTo>
                  <a:pt x="1154031" y="3087641"/>
                </a:lnTo>
                <a:lnTo>
                  <a:pt x="1105164" y="3075076"/>
                </a:lnTo>
                <a:cubicBezTo>
                  <a:pt x="464888" y="2875929"/>
                  <a:pt x="0" y="2278702"/>
                  <a:pt x="0" y="1572895"/>
                </a:cubicBezTo>
                <a:cubicBezTo>
                  <a:pt x="0" y="1355723"/>
                  <a:pt x="44013" y="1148832"/>
                  <a:pt x="123606" y="9606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7" name="同心圆 26"/>
          <p:cNvSpPr/>
          <p:nvPr/>
        </p:nvSpPr>
        <p:spPr>
          <a:xfrm rot="18840000">
            <a:off x="1229995" y="2085975"/>
            <a:ext cx="410210" cy="410210"/>
          </a:xfrm>
          <a:prstGeom prst="donut">
            <a:avLst>
              <a:gd name="adj" fmla="val 20382"/>
            </a:avLst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" name="人力资源部"/>
          <p:cNvSpPr txBox="1"/>
          <p:nvPr/>
        </p:nvSpPr>
        <p:spPr>
          <a:xfrm>
            <a:off x="737000" y="355165"/>
            <a:ext cx="4709161" cy="119824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方正宋刻本秀楷简体" panose="02000000000000000000" charset="-122"/>
              </a:defRPr>
            </a:lvl1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b="1" dirty="0">
                <a:solidFill>
                  <a:srgbClr val="0052D4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一、开学前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52D4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（二）师生员工的准备</a:t>
            </a:r>
          </a:p>
        </p:txBody>
      </p:sp>
      <p:pic>
        <p:nvPicPr>
          <p:cNvPr id="16" name="图片 15" descr="江苏开大logo_画板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9248" y="100550"/>
            <a:ext cx="2619011" cy="79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2244725" y="-1547495"/>
            <a:ext cx="10081260" cy="10081260"/>
          </a:xfrm>
          <a:prstGeom prst="ellipse">
            <a:avLst/>
          </a:prstGeom>
          <a:noFill/>
          <a:ln w="317500">
            <a:solidFill>
              <a:srgbClr val="4364F7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pic>
        <p:nvPicPr>
          <p:cNvPr id="37" name="图片 36" descr="blob (2)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9153" b="16595"/>
          <a:stretch>
            <a:fillRect/>
          </a:stretch>
        </p:blipFill>
        <p:spPr>
          <a:xfrm rot="16380000">
            <a:off x="7342194" y="2058149"/>
            <a:ext cx="4979632" cy="4817439"/>
          </a:xfrm>
          <a:custGeom>
            <a:avLst/>
            <a:gdLst>
              <a:gd name="connsiteX0" fmla="*/ 4979632 w 4979632"/>
              <a:gd name="connsiteY0" fmla="*/ 0 h 4817439"/>
              <a:gd name="connsiteX1" fmla="*/ 4979632 w 4979632"/>
              <a:gd name="connsiteY1" fmla="*/ 4569699 h 4817439"/>
              <a:gd name="connsiteX2" fmla="*/ 252472 w 4979632"/>
              <a:gd name="connsiteY2" fmla="*/ 4817439 h 4817439"/>
              <a:gd name="connsiteX3" fmla="*/ 0 w 4979632"/>
              <a:gd name="connsiteY3" fmla="*/ 0 h 481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9632" h="4817439">
                <a:moveTo>
                  <a:pt x="4979632" y="0"/>
                </a:moveTo>
                <a:lnTo>
                  <a:pt x="4979632" y="4569699"/>
                </a:lnTo>
                <a:lnTo>
                  <a:pt x="252472" y="481743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椭圆 3"/>
          <p:cNvSpPr/>
          <p:nvPr/>
        </p:nvSpPr>
        <p:spPr>
          <a:xfrm>
            <a:off x="463550" y="1160780"/>
            <a:ext cx="4664075" cy="4664075"/>
          </a:xfrm>
          <a:prstGeom prst="ellipse">
            <a:avLst/>
          </a:prstGeom>
          <a:noFill/>
          <a:ln w="127000">
            <a:solidFill>
              <a:srgbClr val="4364F7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-442595" y="254635"/>
            <a:ext cx="6476365" cy="6476365"/>
          </a:xfrm>
          <a:prstGeom prst="ellipse">
            <a:avLst/>
          </a:prstGeom>
          <a:noFill/>
          <a:ln w="635000">
            <a:solidFill>
              <a:srgbClr val="6FB1FC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96950" y="1762125"/>
            <a:ext cx="3528060" cy="3528060"/>
          </a:xfrm>
          <a:prstGeom prst="ellipse">
            <a:avLst/>
          </a:prstGeom>
          <a:noFill/>
          <a:ln w="19050">
            <a:solidFill>
              <a:srgbClr val="4364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120140" y="1885315"/>
            <a:ext cx="3282315" cy="3282315"/>
          </a:xfrm>
          <a:prstGeom prst="ellipse">
            <a:avLst/>
          </a:prstGeom>
          <a:gradFill>
            <a:gsLst>
              <a:gs pos="100000">
                <a:srgbClr val="4364F7"/>
              </a:gs>
              <a:gs pos="0">
                <a:srgbClr val="6FB1FC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749744" y="2308742"/>
            <a:ext cx="186690" cy="186690"/>
          </a:xfrm>
          <a:prstGeom prst="ellipse">
            <a:avLst/>
          </a:prstGeom>
          <a:solidFill>
            <a:srgbClr val="005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865328" y="3741790"/>
            <a:ext cx="186690" cy="186690"/>
          </a:xfrm>
          <a:prstGeom prst="ellipse">
            <a:avLst/>
          </a:prstGeom>
          <a:solidFill>
            <a:srgbClr val="005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487352" y="5196840"/>
            <a:ext cx="186690" cy="186690"/>
          </a:xfrm>
          <a:prstGeom prst="ellipse">
            <a:avLst/>
          </a:prstGeom>
          <a:solidFill>
            <a:srgbClr val="005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" name="人力资源部"/>
          <p:cNvSpPr txBox="1"/>
          <p:nvPr/>
        </p:nvSpPr>
        <p:spPr>
          <a:xfrm>
            <a:off x="757320" y="478990"/>
            <a:ext cx="4709161" cy="68199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方正宋刻本秀楷简体" panose="02000000000000000000" charset="-122"/>
              </a:defRPr>
            </a:lvl1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b="1" dirty="0">
                <a:solidFill>
                  <a:srgbClr val="0052D4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二、返校途中防护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653223" y="2817178"/>
            <a:ext cx="2216150" cy="14185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20000"/>
              </a:lnSpc>
              <a:buClrTx/>
              <a:buSzTx/>
              <a:buFontTx/>
              <a:buNone/>
            </a:pPr>
            <a:r>
              <a:rPr kumimoji="0" lang="zh-CN" alt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万众一心   </a:t>
            </a:r>
          </a:p>
          <a:p>
            <a:pPr marL="0" marR="0" indent="0" algn="ctr" defTabSz="914400" rtl="0" fontAlgn="auto" latinLnBrk="0" hangingPunct="0">
              <a:lnSpc>
                <a:spcPct val="120000"/>
              </a:lnSpc>
              <a:buClrTx/>
              <a:buSzTx/>
              <a:buFontTx/>
              <a:buNone/>
            </a:pPr>
            <a:r>
              <a:rPr kumimoji="0" lang="zh-CN" altLang="en-US" sz="3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对抗疫情</a:t>
            </a:r>
            <a:endParaRPr kumimoji="0" lang="zh-CN" altLang="en-US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armonyOS Sans SC" panose="00000500000000000000" pitchFamily="2" charset="-122"/>
              <a:ea typeface="HarmonyOS Sans SC" panose="00000500000000000000" pitchFamily="2" charset="-122"/>
              <a:cs typeface="微软雅黑" panose="020B0503020204020204" charset="-122"/>
              <a:sym typeface="HarmonyOS Sans SC" panose="00000500000000000000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715124" y="2733410"/>
            <a:ext cx="5235456" cy="1699895"/>
            <a:chOff x="10797" y="4175"/>
            <a:chExt cx="7577" cy="2677"/>
          </a:xfrm>
        </p:grpSpPr>
        <p:sp>
          <p:nvSpPr>
            <p:cNvPr id="42" name="对话气泡: 圆角矩形 41"/>
            <p:cNvSpPr/>
            <p:nvPr/>
          </p:nvSpPr>
          <p:spPr>
            <a:xfrm>
              <a:off x="10797" y="4175"/>
              <a:ext cx="7576" cy="2677"/>
            </a:xfrm>
            <a:prstGeom prst="wedgeRoundRectCallout">
              <a:avLst>
                <a:gd name="adj1" fmla="val -61429"/>
                <a:gd name="adj2" fmla="val 16282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38100" sx="102000" sy="102000" algn="ctr" rotWithShape="0">
                <a:schemeClr val="tx1">
                  <a:lumMod val="50000"/>
                  <a:lumOff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886" y="4246"/>
              <a:ext cx="7488" cy="241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just" defTabSz="914400" rtl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dirty="0" smtClean="0">
                  <a:solidFill>
                    <a:srgbClr val="404040"/>
                  </a:soli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(二</a:t>
              </a:r>
              <a:r>
                <a:rPr lang="zh-CN" altLang="en-US" dirty="0">
                  <a:solidFill>
                    <a:srgbClr val="404040"/>
                  </a:soli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）在公共交通工具上尽量减少与其他人员的接触与交流，与同乘者尽量保持距离，避免聚集。做好手卫生，尽量避免直接触摸门把手、电梯按钮等公共设施，接触后及时清洁处理。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06359" y="1230512"/>
            <a:ext cx="4966335" cy="1400810"/>
            <a:chOff x="10198" y="977"/>
            <a:chExt cx="7821" cy="2206"/>
          </a:xfrm>
        </p:grpSpPr>
        <p:sp>
          <p:nvSpPr>
            <p:cNvPr id="40" name="对话气泡: 圆角矩形 39"/>
            <p:cNvSpPr/>
            <p:nvPr/>
          </p:nvSpPr>
          <p:spPr>
            <a:xfrm>
              <a:off x="10198" y="977"/>
              <a:ext cx="7821" cy="2206"/>
            </a:xfrm>
            <a:prstGeom prst="wedgeRoundRectCallout">
              <a:avLst>
                <a:gd name="adj1" fmla="val -61553"/>
                <a:gd name="adj2" fmla="val 28741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38100" sx="102000" sy="102000" algn="ctr" rotWithShape="0">
                <a:schemeClr val="tx1">
                  <a:lumMod val="50000"/>
                  <a:lumOff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0276" y="1074"/>
              <a:ext cx="7498" cy="210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just" defTabSz="9144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b="0" i="0" u="none" strike="noStrike" cap="none" spc="0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uFillTx/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(一)返校途中要随身携带足量的口罩等个人防护用品，全程佩戴好口罩，注意卫生，做好防护。行程尽量做到家庭和学校两点一线。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79540" y="4591050"/>
            <a:ext cx="4937125" cy="1552966"/>
            <a:chOff x="10198" y="7534"/>
            <a:chExt cx="8242" cy="2276"/>
          </a:xfrm>
        </p:grpSpPr>
        <p:sp>
          <p:nvSpPr>
            <p:cNvPr id="41" name="对话气泡: 圆角矩形 40"/>
            <p:cNvSpPr/>
            <p:nvPr/>
          </p:nvSpPr>
          <p:spPr>
            <a:xfrm>
              <a:off x="10198" y="7605"/>
              <a:ext cx="8242" cy="2205"/>
            </a:xfrm>
            <a:prstGeom prst="wedgeRoundRectCallout">
              <a:avLst>
                <a:gd name="adj1" fmla="val -62015"/>
                <a:gd name="adj2" fmla="val 201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38100" sx="102000" sy="102000" algn="ctr" rotWithShape="0">
                <a:schemeClr val="tx1">
                  <a:lumMod val="50000"/>
                  <a:lumOff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456" y="7534"/>
              <a:ext cx="7090" cy="224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just" defTabSz="914400" rtl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b="0" i="0" u="none" strike="noStrike" cap="none" spc="0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uFillTx/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(三）返校途中身体出现疑似症状，应主动报告，及时就近就医。在机场、火车站以及乘坐飞机、火车等公共交通工具时，应主动配合健康监测和防疫管理。</a:t>
              </a:r>
            </a:p>
          </p:txBody>
        </p:sp>
      </p:grpSp>
      <p:sp>
        <p:nvSpPr>
          <p:cNvPr id="12" name="同心圆 11"/>
          <p:cNvSpPr/>
          <p:nvPr/>
        </p:nvSpPr>
        <p:spPr>
          <a:xfrm rot="18900000">
            <a:off x="6343015" y="-563880"/>
            <a:ext cx="1111250" cy="1111250"/>
          </a:xfrm>
          <a:prstGeom prst="donut">
            <a:avLst>
              <a:gd name="adj" fmla="val 20382"/>
            </a:avLst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 rot="18900000">
            <a:off x="11126583" y="-359716"/>
            <a:ext cx="942115" cy="942114"/>
          </a:xfrm>
          <a:custGeom>
            <a:avLst/>
            <a:gdLst>
              <a:gd name="connsiteX0" fmla="*/ 157462 w 942115"/>
              <a:gd name="connsiteY0" fmla="*/ 0 h 942114"/>
              <a:gd name="connsiteX1" fmla="*/ 318194 w 942115"/>
              <a:gd name="connsiteY1" fmla="*/ 160733 h 942114"/>
              <a:gd name="connsiteX2" fmla="*/ 252360 w 942115"/>
              <a:gd name="connsiteY2" fmla="*/ 258377 h 942114"/>
              <a:gd name="connsiteX3" fmla="*/ 226495 w 942115"/>
              <a:gd name="connsiteY3" fmla="*/ 386489 h 942114"/>
              <a:gd name="connsiteX4" fmla="*/ 555625 w 942115"/>
              <a:gd name="connsiteY4" fmla="*/ 715619 h 942114"/>
              <a:gd name="connsiteX5" fmla="*/ 683737 w 942115"/>
              <a:gd name="connsiteY5" fmla="*/ 689754 h 942114"/>
              <a:gd name="connsiteX6" fmla="*/ 781382 w 942115"/>
              <a:gd name="connsiteY6" fmla="*/ 623921 h 942114"/>
              <a:gd name="connsiteX7" fmla="*/ 942115 w 942115"/>
              <a:gd name="connsiteY7" fmla="*/ 784653 h 942114"/>
              <a:gd name="connsiteX8" fmla="*/ 866280 w 942115"/>
              <a:gd name="connsiteY8" fmla="*/ 847222 h 942114"/>
              <a:gd name="connsiteX9" fmla="*/ 555625 w 942115"/>
              <a:gd name="connsiteY9" fmla="*/ 942114 h 942114"/>
              <a:gd name="connsiteX10" fmla="*/ 0 w 942115"/>
              <a:gd name="connsiteY10" fmla="*/ 386489 h 942114"/>
              <a:gd name="connsiteX11" fmla="*/ 94892 w 942115"/>
              <a:gd name="connsiteY11" fmla="*/ 75834 h 94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115" h="942114">
                <a:moveTo>
                  <a:pt x="157462" y="0"/>
                </a:moveTo>
                <a:lnTo>
                  <a:pt x="318194" y="160733"/>
                </a:lnTo>
                <a:lnTo>
                  <a:pt x="252360" y="258377"/>
                </a:lnTo>
                <a:cubicBezTo>
                  <a:pt x="235705" y="297754"/>
                  <a:pt x="226495" y="341046"/>
                  <a:pt x="226495" y="386489"/>
                </a:cubicBezTo>
                <a:cubicBezTo>
                  <a:pt x="226495" y="568262"/>
                  <a:pt x="373852" y="715619"/>
                  <a:pt x="555625" y="715619"/>
                </a:cubicBezTo>
                <a:cubicBezTo>
                  <a:pt x="601068" y="715619"/>
                  <a:pt x="644360" y="706409"/>
                  <a:pt x="683737" y="689754"/>
                </a:cubicBezTo>
                <a:lnTo>
                  <a:pt x="781382" y="623921"/>
                </a:lnTo>
                <a:lnTo>
                  <a:pt x="942115" y="784653"/>
                </a:lnTo>
                <a:lnTo>
                  <a:pt x="866280" y="847222"/>
                </a:lnTo>
                <a:cubicBezTo>
                  <a:pt x="777601" y="907132"/>
                  <a:pt x="670698" y="942114"/>
                  <a:pt x="555625" y="942114"/>
                </a:cubicBezTo>
                <a:cubicBezTo>
                  <a:pt x="248762" y="942114"/>
                  <a:pt x="0" y="693352"/>
                  <a:pt x="0" y="386489"/>
                </a:cubicBezTo>
                <a:cubicBezTo>
                  <a:pt x="0" y="271416"/>
                  <a:pt x="34982" y="164513"/>
                  <a:pt x="94892" y="75834"/>
                </a:cubicBezTo>
                <a:close/>
              </a:path>
            </a:pathLst>
          </a:cu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15" name="同心圆 14"/>
          <p:cNvSpPr/>
          <p:nvPr/>
        </p:nvSpPr>
        <p:spPr>
          <a:xfrm rot="2700000">
            <a:off x="-570865" y="3201670"/>
            <a:ext cx="857250" cy="857250"/>
          </a:xfrm>
          <a:prstGeom prst="donut">
            <a:avLst>
              <a:gd name="adj" fmla="val 20382"/>
            </a:avLst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26" name="同心圆 25"/>
          <p:cNvSpPr/>
          <p:nvPr/>
        </p:nvSpPr>
        <p:spPr>
          <a:xfrm>
            <a:off x="1067435" y="1832610"/>
            <a:ext cx="3388360" cy="3388360"/>
          </a:xfrm>
          <a:prstGeom prst="donut">
            <a:avLst>
              <a:gd name="adj" fmla="val 6825"/>
            </a:avLst>
          </a:prstGeom>
          <a:gradFill>
            <a:gsLst>
              <a:gs pos="0">
                <a:srgbClr val="FFFFFF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pic>
        <p:nvPicPr>
          <p:cNvPr id="27" name="图片 26" descr="江苏开大logo_画板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9248" y="100550"/>
            <a:ext cx="2619011" cy="79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同心圆 85"/>
          <p:cNvSpPr/>
          <p:nvPr/>
        </p:nvSpPr>
        <p:spPr>
          <a:xfrm rot="4140000">
            <a:off x="8278495" y="1646555"/>
            <a:ext cx="806450" cy="788035"/>
          </a:xfrm>
          <a:prstGeom prst="donut">
            <a:avLst>
              <a:gd name="adj" fmla="val 20382"/>
            </a:avLst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pic>
        <p:nvPicPr>
          <p:cNvPr id="37" name="图片 36" descr="blob (5)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9637" r="46063"/>
          <a:stretch>
            <a:fillRect/>
          </a:stretch>
        </p:blipFill>
        <p:spPr>
          <a:xfrm>
            <a:off x="8755380" y="20321"/>
            <a:ext cx="3436620" cy="5757545"/>
          </a:xfrm>
          <a:custGeom>
            <a:avLst/>
            <a:gdLst>
              <a:gd name="connsiteX0" fmla="*/ 0 w 3436620"/>
              <a:gd name="connsiteY0" fmla="*/ 0 h 5757545"/>
              <a:gd name="connsiteX1" fmla="*/ 3436620 w 3436620"/>
              <a:gd name="connsiteY1" fmla="*/ 0 h 5757545"/>
              <a:gd name="connsiteX2" fmla="*/ 3436620 w 3436620"/>
              <a:gd name="connsiteY2" fmla="*/ 5757545 h 5757545"/>
              <a:gd name="connsiteX3" fmla="*/ 0 w 3436620"/>
              <a:gd name="connsiteY3" fmla="*/ 5757545 h 57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6620" h="5757545">
                <a:moveTo>
                  <a:pt x="0" y="0"/>
                </a:moveTo>
                <a:lnTo>
                  <a:pt x="3436620" y="0"/>
                </a:lnTo>
                <a:lnTo>
                  <a:pt x="3436620" y="5757545"/>
                </a:lnTo>
                <a:lnTo>
                  <a:pt x="0" y="5757545"/>
                </a:lnTo>
                <a:close/>
              </a:path>
            </a:pathLst>
          </a:custGeom>
        </p:spPr>
      </p:pic>
      <p:sp>
        <p:nvSpPr>
          <p:cNvPr id="3" name="任意多边形 2"/>
          <p:cNvSpPr/>
          <p:nvPr/>
        </p:nvSpPr>
        <p:spPr>
          <a:xfrm rot="1440000">
            <a:off x="-1048622" y="2178248"/>
            <a:ext cx="9119957" cy="5961043"/>
          </a:xfrm>
          <a:custGeom>
            <a:avLst/>
            <a:gdLst>
              <a:gd name="connsiteX0" fmla="*/ 1960 w 14101"/>
              <a:gd name="connsiteY0" fmla="*/ 1152 h 6962"/>
              <a:gd name="connsiteX1" fmla="*/ 9920 w 14101"/>
              <a:gd name="connsiteY1" fmla="*/ 359 h 6962"/>
              <a:gd name="connsiteX2" fmla="*/ 13342 w 14101"/>
              <a:gd name="connsiteY2" fmla="*/ 4895 h 6962"/>
              <a:gd name="connsiteX3" fmla="*/ 1007 w 14101"/>
              <a:gd name="connsiteY3" fmla="*/ 5807 h 6962"/>
              <a:gd name="connsiteX4" fmla="*/ 1960 w 14101"/>
              <a:gd name="connsiteY4" fmla="*/ 1152 h 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" h="9387">
                <a:moveTo>
                  <a:pt x="11251" y="0"/>
                </a:moveTo>
                <a:cubicBezTo>
                  <a:pt x="13000" y="7"/>
                  <a:pt x="14319" y="2133"/>
                  <a:pt x="14361" y="4341"/>
                </a:cubicBezTo>
                <a:lnTo>
                  <a:pt x="14362" y="4426"/>
                </a:lnTo>
                <a:lnTo>
                  <a:pt x="3218" y="9387"/>
                </a:lnTo>
                <a:lnTo>
                  <a:pt x="0" y="2160"/>
                </a:lnTo>
                <a:lnTo>
                  <a:pt x="24" y="2141"/>
                </a:lnTo>
                <a:cubicBezTo>
                  <a:pt x="271" y="1951"/>
                  <a:pt x="546" y="1803"/>
                  <a:pt x="843" y="1708"/>
                </a:cubicBezTo>
                <a:cubicBezTo>
                  <a:pt x="2953" y="1031"/>
                  <a:pt x="6357" y="2854"/>
                  <a:pt x="9706" y="533"/>
                </a:cubicBezTo>
                <a:cubicBezTo>
                  <a:pt x="10242" y="161"/>
                  <a:pt x="10764" y="-2"/>
                  <a:pt x="11251" y="0"/>
                </a:cubicBezTo>
                <a:close/>
              </a:path>
            </a:pathLst>
          </a:custGeom>
          <a:gradFill>
            <a:gsLst>
              <a:gs pos="100000">
                <a:srgbClr val="4364F7"/>
              </a:gs>
              <a:gs pos="0">
                <a:srgbClr val="6FB1FC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14095" y="1553210"/>
            <a:ext cx="10163175" cy="4902835"/>
            <a:chOff x="1148" y="3349"/>
            <a:chExt cx="12634" cy="6036"/>
          </a:xfrm>
        </p:grpSpPr>
        <p:sp>
          <p:nvSpPr>
            <p:cNvPr id="11" name="矩形 10"/>
            <p:cNvSpPr/>
            <p:nvPr/>
          </p:nvSpPr>
          <p:spPr>
            <a:xfrm>
              <a:off x="1148" y="3349"/>
              <a:ext cx="4036" cy="2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5407" y="3349"/>
              <a:ext cx="4036" cy="2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48" y="6512"/>
              <a:ext cx="4036" cy="2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5407" y="6512"/>
              <a:ext cx="4036" cy="2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746" y="3349"/>
              <a:ext cx="4036" cy="2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9746" y="6512"/>
              <a:ext cx="4036" cy="2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428" y="3497"/>
              <a:ext cx="2831" cy="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kumimoji="0" lang="zh-CN" altLang="en-US" sz="2400" b="1" i="0" u="none" strike="noStrike" kern="1200" cap="none" spc="0" normalizeH="0" baseline="0" dirty="0">
                  <a:gradFill>
                    <a:gsLst>
                      <a:gs pos="100000">
                        <a:srgbClr val="6FB1FC"/>
                      </a:gs>
                      <a:gs pos="0">
                        <a:srgbClr val="4364F7"/>
                      </a:gs>
                    </a:gsLst>
                    <a:lin ang="5400000" scaled="0"/>
                  </a:gra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落实主体责任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311" y="4266"/>
              <a:ext cx="3657" cy="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完善疫情防控工作方案和应急处置方案，压实学校传染病防控主体责任，严格落实常态化疫情防控各项措施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5520" y="4076"/>
              <a:ext cx="3891" cy="1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加强新冠肺炎和流感等常见传染病的监测、分析、预警、处置。掌握师生员工动态，做好请假记录，对因病缺勤缺课师生员工，坚持密切追踪诊断结果和病情进展。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5674" y="3497"/>
              <a:ext cx="2728" cy="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kern="1200" noProof="0" dirty="0">
                  <a:ln>
                    <a:noFill/>
                  </a:ln>
                  <a:gradFill>
                    <a:gsLst>
                      <a:gs pos="100000">
                        <a:srgbClr val="6FB1FC"/>
                      </a:gs>
                      <a:gs pos="0">
                        <a:srgbClr val="4364F7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做好监测预警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0026" y="4065"/>
              <a:ext cx="3666" cy="1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hangingPunct="1"/>
              <a:r>
                <a:rPr lang="zh-CN" altLang="en-US" sz="1600" b="1" kern="120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全面把控校园进出通道，做到区域合理、专人负责、登记排查、记录齐全。所有人员入校时需严格核验身份，健康码和体温正常并佩戴口罩者方可进入。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10042" y="3497"/>
              <a:ext cx="2798" cy="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kern="1200" noProof="0" dirty="0">
                  <a:ln>
                    <a:noFill/>
                  </a:ln>
                  <a:gradFill>
                    <a:gsLst>
                      <a:gs pos="100000">
                        <a:srgbClr val="6FB1FC"/>
                      </a:gs>
                      <a:gs pos="0">
                        <a:srgbClr val="4364F7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加强校门管理</a:t>
              </a:r>
              <a:endParaRPr lang="zh-CN" altLang="en-US" sz="2000" b="1" kern="1200" dirty="0"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387" y="7205"/>
              <a:ext cx="3657" cy="1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120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落实校园内公共区域卫生管理制度和消毒制度；增加通风，保持空气流通，减少无自然通风的室内密闭空间的使用；校内大型建设施工现场实行闭环管理。</a:t>
              </a:r>
            </a:p>
          </p:txBody>
        </p:sp>
        <p:sp>
          <p:nvSpPr>
            <p:cNvPr id="125" name="矩形 124"/>
            <p:cNvSpPr/>
            <p:nvPr/>
          </p:nvSpPr>
          <p:spPr>
            <a:xfrm>
              <a:off x="1453" y="6637"/>
              <a:ext cx="3431" cy="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kern="1200" dirty="0">
                  <a:gradFill>
                    <a:gsLst>
                      <a:gs pos="100000">
                        <a:srgbClr val="6FB1FC"/>
                      </a:gs>
                      <a:gs pos="0">
                        <a:srgbClr val="4364F7"/>
                      </a:gs>
                    </a:gsLst>
                    <a:lin ang="5400000" scaled="0"/>
                  </a:gra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加强公共场所管理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5674" y="7204"/>
              <a:ext cx="3511" cy="1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120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食堂餐桌安装隔板，错峰就餐，排队等候时保证间隔一米的安全距离。严格执行食品进货查验记录制度，原料从正规渠道采购，保证来源可追可查。</a:t>
              </a:r>
            </a:p>
          </p:txBody>
        </p:sp>
        <p:sp>
          <p:nvSpPr>
            <p:cNvPr id="119" name="矩形 118"/>
            <p:cNvSpPr/>
            <p:nvPr/>
          </p:nvSpPr>
          <p:spPr>
            <a:xfrm>
              <a:off x="5777" y="6642"/>
              <a:ext cx="3375" cy="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kern="1200" noProof="0" dirty="0">
                  <a:ln>
                    <a:noFill/>
                  </a:ln>
                  <a:gradFill>
                    <a:gsLst>
                      <a:gs pos="100000">
                        <a:srgbClr val="6FB1FC"/>
                      </a:gs>
                      <a:gs pos="0">
                        <a:srgbClr val="4364F7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加强食堂卫生管理</a:t>
              </a:r>
              <a:endParaRPr lang="zh-CN" altLang="en-US" sz="2000" b="1" kern="1200" dirty="0">
                <a:gradFill>
                  <a:gsLst>
                    <a:gs pos="100000">
                      <a:srgbClr val="6FB1FC"/>
                    </a:gs>
                    <a:gs pos="0">
                      <a:srgbClr val="4364F7"/>
                    </a:gs>
                  </a:gsLst>
                  <a:lin ang="5400000" scaled="0"/>
                </a:gra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9931" y="7205"/>
              <a:ext cx="3638" cy="1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120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定期组织开展应对校园突发新冠肺炎疫情的应急演练，提高应急预案的针对性、实用性、可操作性。检验师生对应急预案的熟悉程度，及时整改问题和薄弱环节。</a:t>
              </a:r>
            </a:p>
          </p:txBody>
        </p:sp>
        <p:sp>
          <p:nvSpPr>
            <p:cNvPr id="113" name="矩形 112"/>
            <p:cNvSpPr/>
            <p:nvPr/>
          </p:nvSpPr>
          <p:spPr>
            <a:xfrm>
              <a:off x="10045" y="6643"/>
              <a:ext cx="2817" cy="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kern="1200" noProof="0" dirty="0">
                  <a:ln>
                    <a:noFill/>
                  </a:ln>
                  <a:gradFill>
                    <a:gsLst>
                      <a:gs pos="100000">
                        <a:srgbClr val="6FB1FC"/>
                      </a:gs>
                      <a:gs pos="0">
                        <a:srgbClr val="4364F7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开展应急演练</a:t>
              </a:r>
            </a:p>
          </p:txBody>
        </p:sp>
      </p:grpSp>
      <p:sp>
        <p:nvSpPr>
          <p:cNvPr id="39" name="任意多边形 38"/>
          <p:cNvSpPr/>
          <p:nvPr/>
        </p:nvSpPr>
        <p:spPr>
          <a:xfrm rot="18900000">
            <a:off x="3352244" y="-308866"/>
            <a:ext cx="1048862" cy="1048862"/>
          </a:xfrm>
          <a:custGeom>
            <a:avLst/>
            <a:gdLst>
              <a:gd name="connsiteX0" fmla="*/ 304855 w 1048862"/>
              <a:gd name="connsiteY0" fmla="*/ 0 h 1048862"/>
              <a:gd name="connsiteX1" fmla="*/ 483519 w 1048862"/>
              <a:gd name="connsiteY1" fmla="*/ 178665 h 1048862"/>
              <a:gd name="connsiteX2" fmla="*/ 427513 w 1048862"/>
              <a:gd name="connsiteY2" fmla="*/ 189972 h 1048862"/>
              <a:gd name="connsiteX3" fmla="*/ 226495 w 1048862"/>
              <a:gd name="connsiteY3" fmla="*/ 493237 h 1048862"/>
              <a:gd name="connsiteX4" fmla="*/ 555625 w 1048862"/>
              <a:gd name="connsiteY4" fmla="*/ 822367 h 1048862"/>
              <a:gd name="connsiteX5" fmla="*/ 858890 w 1048862"/>
              <a:gd name="connsiteY5" fmla="*/ 621349 h 1048862"/>
              <a:gd name="connsiteX6" fmla="*/ 870198 w 1048862"/>
              <a:gd name="connsiteY6" fmla="*/ 565343 h 1048862"/>
              <a:gd name="connsiteX7" fmla="*/ 1048862 w 1048862"/>
              <a:gd name="connsiteY7" fmla="*/ 744008 h 1048862"/>
              <a:gd name="connsiteX8" fmla="*/ 1016358 w 1048862"/>
              <a:gd name="connsiteY8" fmla="*/ 803892 h 1048862"/>
              <a:gd name="connsiteX9" fmla="*/ 555625 w 1048862"/>
              <a:gd name="connsiteY9" fmla="*/ 1048862 h 1048862"/>
              <a:gd name="connsiteX10" fmla="*/ 0 w 1048862"/>
              <a:gd name="connsiteY10" fmla="*/ 493237 h 1048862"/>
              <a:gd name="connsiteX11" fmla="*/ 244970 w 1048862"/>
              <a:gd name="connsiteY11" fmla="*/ 32504 h 104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8862" h="1048862">
                <a:moveTo>
                  <a:pt x="304855" y="0"/>
                </a:moveTo>
                <a:lnTo>
                  <a:pt x="483519" y="178665"/>
                </a:lnTo>
                <a:lnTo>
                  <a:pt x="427513" y="189972"/>
                </a:lnTo>
                <a:cubicBezTo>
                  <a:pt x="309383" y="239937"/>
                  <a:pt x="226495" y="356908"/>
                  <a:pt x="226495" y="493237"/>
                </a:cubicBezTo>
                <a:cubicBezTo>
                  <a:pt x="226495" y="675010"/>
                  <a:pt x="373852" y="822367"/>
                  <a:pt x="555625" y="822367"/>
                </a:cubicBezTo>
                <a:cubicBezTo>
                  <a:pt x="691955" y="822367"/>
                  <a:pt x="808926" y="739479"/>
                  <a:pt x="858890" y="621349"/>
                </a:cubicBezTo>
                <a:lnTo>
                  <a:pt x="870198" y="565343"/>
                </a:lnTo>
                <a:lnTo>
                  <a:pt x="1048862" y="744008"/>
                </a:lnTo>
                <a:lnTo>
                  <a:pt x="1016358" y="803892"/>
                </a:lnTo>
                <a:cubicBezTo>
                  <a:pt x="916508" y="951689"/>
                  <a:pt x="747414" y="1048862"/>
                  <a:pt x="555625" y="1048862"/>
                </a:cubicBezTo>
                <a:cubicBezTo>
                  <a:pt x="248762" y="1048862"/>
                  <a:pt x="0" y="800100"/>
                  <a:pt x="0" y="493237"/>
                </a:cubicBezTo>
                <a:cubicBezTo>
                  <a:pt x="0" y="301448"/>
                  <a:pt x="97173" y="132354"/>
                  <a:pt x="244970" y="32504"/>
                </a:cubicBezTo>
                <a:close/>
              </a:path>
            </a:pathLst>
          </a:cu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6" name="人力资源部"/>
          <p:cNvSpPr txBox="1"/>
          <p:nvPr/>
        </p:nvSpPr>
        <p:spPr>
          <a:xfrm>
            <a:off x="737000" y="355165"/>
            <a:ext cx="4709161" cy="119824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方正宋刻本秀楷简体" panose="02000000000000000000" charset="-122"/>
              </a:defRPr>
            </a:lvl1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b="1" dirty="0">
                <a:solidFill>
                  <a:srgbClr val="0052D4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三、开学后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52D4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（一）学校管理要求</a:t>
            </a:r>
          </a:p>
        </p:txBody>
      </p:sp>
      <p:pic>
        <p:nvPicPr>
          <p:cNvPr id="27" name="图片 26" descr="江苏开大logo_画板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9248" y="100550"/>
            <a:ext cx="2619011" cy="79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同心圆 85"/>
          <p:cNvSpPr/>
          <p:nvPr/>
        </p:nvSpPr>
        <p:spPr>
          <a:xfrm rot="4140000">
            <a:off x="8432165" y="1691640"/>
            <a:ext cx="734695" cy="734695"/>
          </a:xfrm>
          <a:prstGeom prst="donut">
            <a:avLst>
              <a:gd name="adj" fmla="val 20382"/>
            </a:avLst>
          </a:pr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pic>
        <p:nvPicPr>
          <p:cNvPr id="37" name="图片 36" descr="blob (5)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9637" r="46063"/>
          <a:stretch>
            <a:fillRect/>
          </a:stretch>
        </p:blipFill>
        <p:spPr>
          <a:xfrm>
            <a:off x="8755380" y="20321"/>
            <a:ext cx="3436620" cy="5757545"/>
          </a:xfrm>
          <a:custGeom>
            <a:avLst/>
            <a:gdLst>
              <a:gd name="connsiteX0" fmla="*/ 0 w 3436620"/>
              <a:gd name="connsiteY0" fmla="*/ 0 h 5757545"/>
              <a:gd name="connsiteX1" fmla="*/ 3436620 w 3436620"/>
              <a:gd name="connsiteY1" fmla="*/ 0 h 5757545"/>
              <a:gd name="connsiteX2" fmla="*/ 3436620 w 3436620"/>
              <a:gd name="connsiteY2" fmla="*/ 5757545 h 5757545"/>
              <a:gd name="connsiteX3" fmla="*/ 0 w 3436620"/>
              <a:gd name="connsiteY3" fmla="*/ 5757545 h 57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6620" h="5757545">
                <a:moveTo>
                  <a:pt x="0" y="0"/>
                </a:moveTo>
                <a:lnTo>
                  <a:pt x="3436620" y="0"/>
                </a:lnTo>
                <a:lnTo>
                  <a:pt x="3436620" y="5757545"/>
                </a:lnTo>
                <a:lnTo>
                  <a:pt x="0" y="5757545"/>
                </a:lnTo>
                <a:close/>
              </a:path>
            </a:pathLst>
          </a:custGeom>
        </p:spPr>
      </p:pic>
      <p:sp>
        <p:nvSpPr>
          <p:cNvPr id="3" name="任意多边形 2"/>
          <p:cNvSpPr/>
          <p:nvPr/>
        </p:nvSpPr>
        <p:spPr>
          <a:xfrm rot="1440000">
            <a:off x="-1048622" y="2178248"/>
            <a:ext cx="9119957" cy="5961043"/>
          </a:xfrm>
          <a:custGeom>
            <a:avLst/>
            <a:gdLst>
              <a:gd name="connsiteX0" fmla="*/ 1960 w 14101"/>
              <a:gd name="connsiteY0" fmla="*/ 1152 h 6962"/>
              <a:gd name="connsiteX1" fmla="*/ 9920 w 14101"/>
              <a:gd name="connsiteY1" fmla="*/ 359 h 6962"/>
              <a:gd name="connsiteX2" fmla="*/ 13342 w 14101"/>
              <a:gd name="connsiteY2" fmla="*/ 4895 h 6962"/>
              <a:gd name="connsiteX3" fmla="*/ 1007 w 14101"/>
              <a:gd name="connsiteY3" fmla="*/ 5807 h 6962"/>
              <a:gd name="connsiteX4" fmla="*/ 1960 w 14101"/>
              <a:gd name="connsiteY4" fmla="*/ 1152 h 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" h="9387">
                <a:moveTo>
                  <a:pt x="11251" y="0"/>
                </a:moveTo>
                <a:cubicBezTo>
                  <a:pt x="13000" y="7"/>
                  <a:pt x="14319" y="2133"/>
                  <a:pt x="14361" y="4341"/>
                </a:cubicBezTo>
                <a:lnTo>
                  <a:pt x="14362" y="4426"/>
                </a:lnTo>
                <a:lnTo>
                  <a:pt x="3218" y="9387"/>
                </a:lnTo>
                <a:lnTo>
                  <a:pt x="0" y="2160"/>
                </a:lnTo>
                <a:lnTo>
                  <a:pt x="24" y="2141"/>
                </a:lnTo>
                <a:cubicBezTo>
                  <a:pt x="271" y="1951"/>
                  <a:pt x="546" y="1803"/>
                  <a:pt x="843" y="1708"/>
                </a:cubicBezTo>
                <a:cubicBezTo>
                  <a:pt x="2953" y="1031"/>
                  <a:pt x="6357" y="2854"/>
                  <a:pt x="9706" y="533"/>
                </a:cubicBezTo>
                <a:cubicBezTo>
                  <a:pt x="10242" y="161"/>
                  <a:pt x="10764" y="-2"/>
                  <a:pt x="11251" y="0"/>
                </a:cubicBezTo>
                <a:close/>
              </a:path>
            </a:pathLst>
          </a:custGeom>
          <a:gradFill>
            <a:gsLst>
              <a:gs pos="100000">
                <a:srgbClr val="4364F7"/>
              </a:gs>
              <a:gs pos="0">
                <a:srgbClr val="6FB1FC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70305" y="1767205"/>
            <a:ext cx="9937750" cy="4756448"/>
            <a:chOff x="1148" y="3349"/>
            <a:chExt cx="12634" cy="6036"/>
          </a:xfrm>
        </p:grpSpPr>
        <p:sp>
          <p:nvSpPr>
            <p:cNvPr id="11" name="矩形 10"/>
            <p:cNvSpPr/>
            <p:nvPr/>
          </p:nvSpPr>
          <p:spPr>
            <a:xfrm>
              <a:off x="1148" y="3349"/>
              <a:ext cx="4036" cy="2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5407" y="3349"/>
              <a:ext cx="4036" cy="2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48" y="6512"/>
              <a:ext cx="4036" cy="2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5407" y="6512"/>
              <a:ext cx="4036" cy="2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746" y="3349"/>
              <a:ext cx="4036" cy="2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9746" y="6512"/>
              <a:ext cx="4036" cy="2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armonyOS Sans SC" panose="00000500000000000000" pitchFamily="2" charset="-122"/>
                <a:ea typeface="HarmonyOS Sans SC" panose="00000500000000000000" pitchFamily="2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342" y="3477"/>
              <a:ext cx="3421" cy="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kumimoji="0" lang="zh-CN" altLang="en-US" sz="2400" b="1" i="0" u="none" strike="noStrike" kern="1200" cap="none" spc="0" normalizeH="0" baseline="0" dirty="0">
                  <a:gradFill>
                    <a:gsLst>
                      <a:gs pos="100000">
                        <a:srgbClr val="6FB1FC"/>
                      </a:gs>
                      <a:gs pos="0">
                        <a:srgbClr val="4364F7"/>
                      </a:gs>
                    </a:gsLst>
                    <a:lin ang="5400000" scaled="0"/>
                  </a:gra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遵守校门管理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371" y="4062"/>
              <a:ext cx="3734" cy="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遵守学校校门管理规定，教师应尽量做到家校两点一线出行，学生做到学习、生活空间相对固定。坚持非必要不外出，因就医、求职、实习等原因确需进出校门的，须履行相应程序。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5629" y="4147"/>
              <a:ext cx="3672" cy="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加强师生员工健康监测，一旦出现疑似症状应及时上报，并按照相关规定就医，不带病上课、工作。合理增加核酸检测频次，可增加抗原检测作为疫情监测的补充手段。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5656" y="3477"/>
              <a:ext cx="3367" cy="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lang="zh-CN" altLang="en-US" sz="2400" b="1" kern="1200" dirty="0">
                  <a:gradFill>
                    <a:gsLst>
                      <a:gs pos="100000">
                        <a:srgbClr val="6FB1FC"/>
                      </a:gs>
                      <a:gs pos="0">
                        <a:srgbClr val="4364F7"/>
                      </a:gs>
                    </a:gsLst>
                    <a:lin ang="5400000" scaled="0"/>
                  </a:gra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加强健康监测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0087" y="4218"/>
              <a:ext cx="3389" cy="1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hangingPunct="1"/>
              <a:r>
                <a:rPr lang="zh-CN" altLang="en-US" sz="1600" b="1" kern="120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师生员工非必要不前往出现本土病例的县（市、区、旗）和境外。在公共区域佩戴口罩，做好手卫生，注意与他人保持安全社交距离。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9989" y="3477"/>
              <a:ext cx="3101" cy="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lang="zh-CN" altLang="en-US" sz="2400" b="1" kern="1200" dirty="0">
                  <a:gradFill>
                    <a:gsLst>
                      <a:gs pos="100000">
                        <a:srgbClr val="6FB1FC"/>
                      </a:gs>
                      <a:gs pos="0">
                        <a:srgbClr val="4364F7"/>
                      </a:gs>
                    </a:gsLst>
                    <a:lin ang="5400000" scaled="0"/>
                  </a:gra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加强个人防护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371" y="7218"/>
              <a:ext cx="3563" cy="1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120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鼓励学校配备健康教育教师，开设健康教育课程。定期对师生员工开展传染病防控知识技能培训，提高师生员工防病意识和自我防护能力。</a:t>
              </a:r>
              <a:endParaRPr lang="zh-CN" altLang="en-US" sz="1400" kern="1200" dirty="0">
                <a:solidFill>
                  <a:srgbClr val="404040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1325" y="6634"/>
              <a:ext cx="2752" cy="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lang="zh-CN" altLang="en-US" sz="2400" b="1" kern="1200" dirty="0">
                  <a:gradFill>
                    <a:gsLst>
                      <a:gs pos="100000">
                        <a:srgbClr val="6FB1FC"/>
                      </a:gs>
                      <a:gs pos="0">
                        <a:srgbClr val="4364F7"/>
                      </a:gs>
                    </a:gsLst>
                    <a:lin ang="5400000" scaled="0"/>
                  </a:gra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落实健康教育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5712" y="7218"/>
              <a:ext cx="3490" cy="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120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学校配备专兼职心理健康教师，加强心理健康知识普及，关注师生员工心理状况。提供心理健康咨询服务，强化危机识别与干预意识，健全心理干预机制。</a:t>
              </a:r>
            </a:p>
          </p:txBody>
        </p:sp>
        <p:sp>
          <p:nvSpPr>
            <p:cNvPr id="119" name="矩形 118"/>
            <p:cNvSpPr/>
            <p:nvPr/>
          </p:nvSpPr>
          <p:spPr>
            <a:xfrm>
              <a:off x="5695" y="6634"/>
              <a:ext cx="2769" cy="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lang="zh-CN" altLang="en-US" sz="2400" b="1" kern="1200" dirty="0">
                  <a:gradFill>
                    <a:gsLst>
                      <a:gs pos="100000">
                        <a:srgbClr val="6FB1FC"/>
                      </a:gs>
                      <a:gs pos="0">
                        <a:srgbClr val="4364F7"/>
                      </a:gs>
                    </a:gsLst>
                    <a:lin ang="5400000" scaled="0"/>
                  </a:gra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关注心理健康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0080" y="7217"/>
              <a:ext cx="3458" cy="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120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坚持知情、同意、自愿原则，符合条件的18岁以上的师生员工尽早完成新冠病毒疫苗基础免疫接种，还可进行1剂次同源加强免疫或序贯加强免疫接种。</a:t>
              </a:r>
            </a:p>
          </p:txBody>
        </p:sp>
        <p:sp>
          <p:nvSpPr>
            <p:cNvPr id="113" name="矩形 112"/>
            <p:cNvSpPr/>
            <p:nvPr/>
          </p:nvSpPr>
          <p:spPr>
            <a:xfrm>
              <a:off x="9982" y="6634"/>
              <a:ext cx="2780" cy="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lang="zh-CN" altLang="en-US" sz="2400" b="1" kern="1200" dirty="0">
                  <a:gradFill>
                    <a:gsLst>
                      <a:gs pos="100000">
                        <a:srgbClr val="6FB1FC"/>
                      </a:gs>
                      <a:gs pos="0">
                        <a:srgbClr val="4364F7"/>
                      </a:gs>
                    </a:gsLst>
                    <a:lin ang="5400000" scaled="0"/>
                  </a:gradFill>
                  <a:latin typeface="HarmonyOS Sans SC" panose="00000500000000000000" pitchFamily="2" charset="-122"/>
                  <a:ea typeface="HarmonyOS Sans SC" panose="00000500000000000000" pitchFamily="2" charset="-122"/>
                  <a:cs typeface="微软雅黑" panose="020B0503020204020204" charset="-122"/>
                  <a:sym typeface="HarmonyOS Sans SC" panose="00000500000000000000" pitchFamily="2" charset="-122"/>
                </a:rPr>
                <a:t>推进疫苗接种</a:t>
              </a:r>
            </a:p>
          </p:txBody>
        </p:sp>
      </p:grpSp>
      <p:sp>
        <p:nvSpPr>
          <p:cNvPr id="39" name="任意多边形 38"/>
          <p:cNvSpPr/>
          <p:nvPr/>
        </p:nvSpPr>
        <p:spPr>
          <a:xfrm rot="18900000">
            <a:off x="3352244" y="-308866"/>
            <a:ext cx="1048862" cy="1048862"/>
          </a:xfrm>
          <a:custGeom>
            <a:avLst/>
            <a:gdLst>
              <a:gd name="connsiteX0" fmla="*/ 304855 w 1048862"/>
              <a:gd name="connsiteY0" fmla="*/ 0 h 1048862"/>
              <a:gd name="connsiteX1" fmla="*/ 483519 w 1048862"/>
              <a:gd name="connsiteY1" fmla="*/ 178665 h 1048862"/>
              <a:gd name="connsiteX2" fmla="*/ 427513 w 1048862"/>
              <a:gd name="connsiteY2" fmla="*/ 189972 h 1048862"/>
              <a:gd name="connsiteX3" fmla="*/ 226495 w 1048862"/>
              <a:gd name="connsiteY3" fmla="*/ 493237 h 1048862"/>
              <a:gd name="connsiteX4" fmla="*/ 555625 w 1048862"/>
              <a:gd name="connsiteY4" fmla="*/ 822367 h 1048862"/>
              <a:gd name="connsiteX5" fmla="*/ 858890 w 1048862"/>
              <a:gd name="connsiteY5" fmla="*/ 621349 h 1048862"/>
              <a:gd name="connsiteX6" fmla="*/ 870198 w 1048862"/>
              <a:gd name="connsiteY6" fmla="*/ 565343 h 1048862"/>
              <a:gd name="connsiteX7" fmla="*/ 1048862 w 1048862"/>
              <a:gd name="connsiteY7" fmla="*/ 744008 h 1048862"/>
              <a:gd name="connsiteX8" fmla="*/ 1016358 w 1048862"/>
              <a:gd name="connsiteY8" fmla="*/ 803892 h 1048862"/>
              <a:gd name="connsiteX9" fmla="*/ 555625 w 1048862"/>
              <a:gd name="connsiteY9" fmla="*/ 1048862 h 1048862"/>
              <a:gd name="connsiteX10" fmla="*/ 0 w 1048862"/>
              <a:gd name="connsiteY10" fmla="*/ 493237 h 1048862"/>
              <a:gd name="connsiteX11" fmla="*/ 244970 w 1048862"/>
              <a:gd name="connsiteY11" fmla="*/ 32504 h 104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8862" h="1048862">
                <a:moveTo>
                  <a:pt x="304855" y="0"/>
                </a:moveTo>
                <a:lnTo>
                  <a:pt x="483519" y="178665"/>
                </a:lnTo>
                <a:lnTo>
                  <a:pt x="427513" y="189972"/>
                </a:lnTo>
                <a:cubicBezTo>
                  <a:pt x="309383" y="239937"/>
                  <a:pt x="226495" y="356908"/>
                  <a:pt x="226495" y="493237"/>
                </a:cubicBezTo>
                <a:cubicBezTo>
                  <a:pt x="226495" y="675010"/>
                  <a:pt x="373852" y="822367"/>
                  <a:pt x="555625" y="822367"/>
                </a:cubicBezTo>
                <a:cubicBezTo>
                  <a:pt x="691955" y="822367"/>
                  <a:pt x="808926" y="739479"/>
                  <a:pt x="858890" y="621349"/>
                </a:cubicBezTo>
                <a:lnTo>
                  <a:pt x="870198" y="565343"/>
                </a:lnTo>
                <a:lnTo>
                  <a:pt x="1048862" y="744008"/>
                </a:lnTo>
                <a:lnTo>
                  <a:pt x="1016358" y="803892"/>
                </a:lnTo>
                <a:cubicBezTo>
                  <a:pt x="916508" y="951689"/>
                  <a:pt x="747414" y="1048862"/>
                  <a:pt x="555625" y="1048862"/>
                </a:cubicBezTo>
                <a:cubicBezTo>
                  <a:pt x="248762" y="1048862"/>
                  <a:pt x="0" y="800100"/>
                  <a:pt x="0" y="493237"/>
                </a:cubicBezTo>
                <a:cubicBezTo>
                  <a:pt x="0" y="301448"/>
                  <a:pt x="97173" y="132354"/>
                  <a:pt x="244970" y="32504"/>
                </a:cubicBezTo>
                <a:close/>
              </a:path>
            </a:pathLst>
          </a:custGeom>
          <a:gradFill>
            <a:gsLst>
              <a:gs pos="0">
                <a:srgbClr val="6FB1FC">
                  <a:alpha val="30000"/>
                </a:srgbClr>
              </a:gs>
              <a:gs pos="100000">
                <a:srgbClr val="6FB1FC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armonyOS Sans SC" panose="00000500000000000000" pitchFamily="2" charset="-122"/>
              <a:ea typeface="HarmonyOS Sans SC" panose="00000500000000000000" pitchFamily="2" charset="-122"/>
              <a:sym typeface="HarmonyOS Sans SC" panose="00000500000000000000" pitchFamily="2" charset="-122"/>
            </a:endParaRPr>
          </a:p>
        </p:txBody>
      </p:sp>
      <p:sp>
        <p:nvSpPr>
          <p:cNvPr id="6" name="人力资源部"/>
          <p:cNvSpPr txBox="1"/>
          <p:nvPr/>
        </p:nvSpPr>
        <p:spPr>
          <a:xfrm>
            <a:off x="737000" y="355165"/>
            <a:ext cx="4709161" cy="119824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方正宋刻本秀楷简体" panose="02000000000000000000" charset="-122"/>
              </a:defRPr>
            </a:lvl1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b="1" dirty="0">
                <a:solidFill>
                  <a:srgbClr val="0052D4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三、开学后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52D4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（二）师生员工管理要求</a:t>
            </a:r>
          </a:p>
        </p:txBody>
      </p:sp>
      <p:pic>
        <p:nvPicPr>
          <p:cNvPr id="27" name="图片 26" descr="江苏开大logo_画板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9248" y="100550"/>
            <a:ext cx="2619011" cy="79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mIzNzBhY2E3ZmJlYTg1ZTE4ZTExMmU0ZTE5ZDNmNm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ISLIDE.ICON" val="#170583;#64924;#170583;#170583;#369633;#38727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ISLIDE.ICON" val="#170583;#64924;#170583;#170583;#369633;#38727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51PPT模板网   www.51pptmob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2362</Words>
  <Application>Microsoft Office PowerPoint</Application>
  <PresentationFormat>宽屏</PresentationFormat>
  <Paragraphs>135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HarmonyOS Sans SC</vt:lpstr>
      <vt:lpstr>华文中宋</vt:lpstr>
      <vt:lpstr>宋体</vt:lpstr>
      <vt:lpstr>微软雅黑</vt:lpstr>
      <vt:lpstr>Arial</vt:lpstr>
      <vt:lpstr>Impact</vt:lpstr>
      <vt:lpstr>51PPT模板网   www.51pptmoban.com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51PPT模板网</Manager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疫情防控知识培训课件ppt模板</dc:title>
  <dc:creator>赵华琚</dc:creator>
  <cp:keywords>51PPT模板网</cp:keywords>
  <dc:description>www.51pptmoban.com</dc:description>
  <cp:lastModifiedBy>Microsoft 帐户</cp:lastModifiedBy>
  <cp:revision>305</cp:revision>
  <dcterms:created xsi:type="dcterms:W3CDTF">2019-06-19T02:08:00Z</dcterms:created>
  <dcterms:modified xsi:type="dcterms:W3CDTF">2022-09-01T09:18:03Z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77E642C86458470DA8CE7E835C188D31</vt:lpwstr>
  </property>
</Properties>
</file>